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76" r:id="rId6"/>
    <p:sldId id="261" r:id="rId7"/>
    <p:sldId id="258" r:id="rId8"/>
    <p:sldId id="263" r:id="rId9"/>
    <p:sldId id="264" r:id="rId10"/>
    <p:sldId id="265" r:id="rId11"/>
    <p:sldId id="266" r:id="rId12"/>
    <p:sldId id="269" r:id="rId13"/>
    <p:sldId id="267" r:id="rId14"/>
    <p:sldId id="268" r:id="rId15"/>
    <p:sldId id="270" r:id="rId16"/>
    <p:sldId id="275"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2B6A"/>
    <a:srgbClr val="FFCCCC"/>
    <a:srgbClr val="CCCCFF"/>
    <a:srgbClr val="DD50B0"/>
    <a:srgbClr val="25D99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7" autoAdjust="0"/>
    <p:restoredTop sz="94660"/>
  </p:normalViewPr>
  <p:slideViewPr>
    <p:cSldViewPr snapToGrid="0">
      <p:cViewPr>
        <p:scale>
          <a:sx n="52" d="100"/>
          <a:sy n="52" d="100"/>
        </p:scale>
        <p:origin x="1113" y="15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05AC17-84F6-46D3-8FBA-4522DDEA4841}"/>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a:extLst>
              <a:ext uri="{FF2B5EF4-FFF2-40B4-BE49-F238E27FC236}">
                <a16:creationId xmlns:a16="http://schemas.microsoft.com/office/drawing/2014/main" id="{E7F30EDE-5DE1-4363-9AEB-B47CCEFAB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a:extLst>
              <a:ext uri="{FF2B5EF4-FFF2-40B4-BE49-F238E27FC236}">
                <a16:creationId xmlns:a16="http://schemas.microsoft.com/office/drawing/2014/main" id="{8D057CBD-F24A-4B2E-8478-F61BB25037BE}"/>
              </a:ext>
            </a:extLst>
          </p:cNvPr>
          <p:cNvSpPr>
            <a:spLocks noGrp="1"/>
          </p:cNvSpPr>
          <p:nvPr>
            <p:ph type="dt" sz="half" idx="10"/>
          </p:nvPr>
        </p:nvSpPr>
        <p:spPr/>
        <p:txBody>
          <a:bodyPr/>
          <a:lstStyle/>
          <a:p>
            <a:fld id="{7A5632C7-BD91-4D7A-9941-3DF85859AF7C}" type="datetimeFigureOut">
              <a:rPr lang="en-US" smtClean="0"/>
              <a:t>26-Jun-24</a:t>
            </a:fld>
            <a:endParaRPr lang="en-US"/>
          </a:p>
        </p:txBody>
      </p:sp>
      <p:sp>
        <p:nvSpPr>
          <p:cNvPr id="5" name="Нижний колонтитул 4">
            <a:extLst>
              <a:ext uri="{FF2B5EF4-FFF2-40B4-BE49-F238E27FC236}">
                <a16:creationId xmlns:a16="http://schemas.microsoft.com/office/drawing/2014/main" id="{B0024D6F-3C34-4245-AD36-54FCCE6D5C26}"/>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7832D7A1-C435-4CAC-BB48-EF22B963FE6C}"/>
              </a:ext>
            </a:extLst>
          </p:cNvPr>
          <p:cNvSpPr>
            <a:spLocks noGrp="1"/>
          </p:cNvSpPr>
          <p:nvPr>
            <p:ph type="sldNum" sz="quarter" idx="12"/>
          </p:nvPr>
        </p:nvSpPr>
        <p:spPr/>
        <p:txBody>
          <a:bodyPr/>
          <a:lstStyle/>
          <a:p>
            <a:fld id="{83AA2DFC-FDC9-4C55-8980-776EE1E6F19A}" type="slidenum">
              <a:rPr lang="en-US" smtClean="0"/>
              <a:t>‹#›</a:t>
            </a:fld>
            <a:endParaRPr lang="en-US"/>
          </a:p>
        </p:txBody>
      </p:sp>
    </p:spTree>
    <p:extLst>
      <p:ext uri="{BB962C8B-B14F-4D97-AF65-F5344CB8AC3E}">
        <p14:creationId xmlns:p14="http://schemas.microsoft.com/office/powerpoint/2010/main" val="1836514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5777EF-B5C2-4072-9C64-8F552BB1B087}"/>
              </a:ext>
            </a:extLst>
          </p:cNvPr>
          <p:cNvSpPr>
            <a:spLocks noGrp="1"/>
          </p:cNvSpPr>
          <p:nvPr>
            <p:ph type="title"/>
          </p:nvPr>
        </p:nvSpPr>
        <p:spPr/>
        <p:txBody>
          <a:bodyPr/>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8809F004-2304-47DF-B5BE-020C2793EB33}"/>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5A8EBC9E-B5B4-44B4-B8CF-F621F3D79936}"/>
              </a:ext>
            </a:extLst>
          </p:cNvPr>
          <p:cNvSpPr>
            <a:spLocks noGrp="1"/>
          </p:cNvSpPr>
          <p:nvPr>
            <p:ph type="dt" sz="half" idx="10"/>
          </p:nvPr>
        </p:nvSpPr>
        <p:spPr/>
        <p:txBody>
          <a:bodyPr/>
          <a:lstStyle/>
          <a:p>
            <a:fld id="{7A5632C7-BD91-4D7A-9941-3DF85859AF7C}" type="datetimeFigureOut">
              <a:rPr lang="en-US" smtClean="0"/>
              <a:t>26-Jun-24</a:t>
            </a:fld>
            <a:endParaRPr lang="en-US"/>
          </a:p>
        </p:txBody>
      </p:sp>
      <p:sp>
        <p:nvSpPr>
          <p:cNvPr id="5" name="Нижний колонтитул 4">
            <a:extLst>
              <a:ext uri="{FF2B5EF4-FFF2-40B4-BE49-F238E27FC236}">
                <a16:creationId xmlns:a16="http://schemas.microsoft.com/office/drawing/2014/main" id="{39F8B046-EAF0-404D-9857-F761A990E430}"/>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9C3AD61F-85CA-40FE-B60A-C3C56B89602A}"/>
              </a:ext>
            </a:extLst>
          </p:cNvPr>
          <p:cNvSpPr>
            <a:spLocks noGrp="1"/>
          </p:cNvSpPr>
          <p:nvPr>
            <p:ph type="sldNum" sz="quarter" idx="12"/>
          </p:nvPr>
        </p:nvSpPr>
        <p:spPr/>
        <p:txBody>
          <a:bodyPr/>
          <a:lstStyle/>
          <a:p>
            <a:fld id="{83AA2DFC-FDC9-4C55-8980-776EE1E6F19A}" type="slidenum">
              <a:rPr lang="en-US" smtClean="0"/>
              <a:t>‹#›</a:t>
            </a:fld>
            <a:endParaRPr lang="en-US"/>
          </a:p>
        </p:txBody>
      </p:sp>
    </p:spTree>
    <p:extLst>
      <p:ext uri="{BB962C8B-B14F-4D97-AF65-F5344CB8AC3E}">
        <p14:creationId xmlns:p14="http://schemas.microsoft.com/office/powerpoint/2010/main" val="2014136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954951B7-A11C-4F9C-952F-F6237AC009EB}"/>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E52834E9-483A-4B5C-B704-26E0D3929694}"/>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E59C10FF-324E-44F3-A253-9A56ACEBB7E9}"/>
              </a:ext>
            </a:extLst>
          </p:cNvPr>
          <p:cNvSpPr>
            <a:spLocks noGrp="1"/>
          </p:cNvSpPr>
          <p:nvPr>
            <p:ph type="dt" sz="half" idx="10"/>
          </p:nvPr>
        </p:nvSpPr>
        <p:spPr/>
        <p:txBody>
          <a:bodyPr/>
          <a:lstStyle/>
          <a:p>
            <a:fld id="{7A5632C7-BD91-4D7A-9941-3DF85859AF7C}" type="datetimeFigureOut">
              <a:rPr lang="en-US" smtClean="0"/>
              <a:t>26-Jun-24</a:t>
            </a:fld>
            <a:endParaRPr lang="en-US"/>
          </a:p>
        </p:txBody>
      </p:sp>
      <p:sp>
        <p:nvSpPr>
          <p:cNvPr id="5" name="Нижний колонтитул 4">
            <a:extLst>
              <a:ext uri="{FF2B5EF4-FFF2-40B4-BE49-F238E27FC236}">
                <a16:creationId xmlns:a16="http://schemas.microsoft.com/office/drawing/2014/main" id="{1EC6B108-F49E-4165-AF5B-3359C3B80D61}"/>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AFD7FD68-FD7C-4F99-858C-1C0691EF6E01}"/>
              </a:ext>
            </a:extLst>
          </p:cNvPr>
          <p:cNvSpPr>
            <a:spLocks noGrp="1"/>
          </p:cNvSpPr>
          <p:nvPr>
            <p:ph type="sldNum" sz="quarter" idx="12"/>
          </p:nvPr>
        </p:nvSpPr>
        <p:spPr/>
        <p:txBody>
          <a:bodyPr/>
          <a:lstStyle/>
          <a:p>
            <a:fld id="{83AA2DFC-FDC9-4C55-8980-776EE1E6F19A}" type="slidenum">
              <a:rPr lang="en-US" smtClean="0"/>
              <a:t>‹#›</a:t>
            </a:fld>
            <a:endParaRPr lang="en-US"/>
          </a:p>
        </p:txBody>
      </p:sp>
    </p:spTree>
    <p:extLst>
      <p:ext uri="{BB962C8B-B14F-4D97-AF65-F5344CB8AC3E}">
        <p14:creationId xmlns:p14="http://schemas.microsoft.com/office/powerpoint/2010/main" val="4175707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2D6120-1E27-480E-BB00-4B211C47890F}"/>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8D4415E3-3CF6-4606-961E-C2D74DAC522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7B266CB9-B974-46CD-99EC-4871CF15B2BF}"/>
              </a:ext>
            </a:extLst>
          </p:cNvPr>
          <p:cNvSpPr>
            <a:spLocks noGrp="1"/>
          </p:cNvSpPr>
          <p:nvPr>
            <p:ph type="dt" sz="half" idx="10"/>
          </p:nvPr>
        </p:nvSpPr>
        <p:spPr/>
        <p:txBody>
          <a:bodyPr/>
          <a:lstStyle/>
          <a:p>
            <a:fld id="{7A5632C7-BD91-4D7A-9941-3DF85859AF7C}" type="datetimeFigureOut">
              <a:rPr lang="en-US" smtClean="0"/>
              <a:t>26-Jun-24</a:t>
            </a:fld>
            <a:endParaRPr lang="en-US"/>
          </a:p>
        </p:txBody>
      </p:sp>
      <p:sp>
        <p:nvSpPr>
          <p:cNvPr id="5" name="Нижний колонтитул 4">
            <a:extLst>
              <a:ext uri="{FF2B5EF4-FFF2-40B4-BE49-F238E27FC236}">
                <a16:creationId xmlns:a16="http://schemas.microsoft.com/office/drawing/2014/main" id="{0A326ED8-0EFC-4EFB-B740-71D17B208476}"/>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386A79B6-B8F8-4DCC-BC53-37393EA0EE5B}"/>
              </a:ext>
            </a:extLst>
          </p:cNvPr>
          <p:cNvSpPr>
            <a:spLocks noGrp="1"/>
          </p:cNvSpPr>
          <p:nvPr>
            <p:ph type="sldNum" sz="quarter" idx="12"/>
          </p:nvPr>
        </p:nvSpPr>
        <p:spPr/>
        <p:txBody>
          <a:bodyPr/>
          <a:lstStyle/>
          <a:p>
            <a:fld id="{83AA2DFC-FDC9-4C55-8980-776EE1E6F19A}" type="slidenum">
              <a:rPr lang="en-US" smtClean="0"/>
              <a:t>‹#›</a:t>
            </a:fld>
            <a:endParaRPr lang="en-US"/>
          </a:p>
        </p:txBody>
      </p:sp>
    </p:spTree>
    <p:extLst>
      <p:ext uri="{BB962C8B-B14F-4D97-AF65-F5344CB8AC3E}">
        <p14:creationId xmlns:p14="http://schemas.microsoft.com/office/powerpoint/2010/main" val="318514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C1CE85-7882-43FE-B2EA-28FD6BBEEE9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a:extLst>
              <a:ext uri="{FF2B5EF4-FFF2-40B4-BE49-F238E27FC236}">
                <a16:creationId xmlns:a16="http://schemas.microsoft.com/office/drawing/2014/main" id="{EAED3A9C-ED5A-486D-8884-15DD737ACB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460B062E-2169-4537-8D63-8FDB70694548}"/>
              </a:ext>
            </a:extLst>
          </p:cNvPr>
          <p:cNvSpPr>
            <a:spLocks noGrp="1"/>
          </p:cNvSpPr>
          <p:nvPr>
            <p:ph type="dt" sz="half" idx="10"/>
          </p:nvPr>
        </p:nvSpPr>
        <p:spPr/>
        <p:txBody>
          <a:bodyPr/>
          <a:lstStyle/>
          <a:p>
            <a:fld id="{7A5632C7-BD91-4D7A-9941-3DF85859AF7C}" type="datetimeFigureOut">
              <a:rPr lang="en-US" smtClean="0"/>
              <a:t>26-Jun-24</a:t>
            </a:fld>
            <a:endParaRPr lang="en-US"/>
          </a:p>
        </p:txBody>
      </p:sp>
      <p:sp>
        <p:nvSpPr>
          <p:cNvPr id="5" name="Нижний колонтитул 4">
            <a:extLst>
              <a:ext uri="{FF2B5EF4-FFF2-40B4-BE49-F238E27FC236}">
                <a16:creationId xmlns:a16="http://schemas.microsoft.com/office/drawing/2014/main" id="{01A9D277-692A-4973-BCB5-218417E87448}"/>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1B871DED-6080-4623-9FA5-C47A949F7551}"/>
              </a:ext>
            </a:extLst>
          </p:cNvPr>
          <p:cNvSpPr>
            <a:spLocks noGrp="1"/>
          </p:cNvSpPr>
          <p:nvPr>
            <p:ph type="sldNum" sz="quarter" idx="12"/>
          </p:nvPr>
        </p:nvSpPr>
        <p:spPr/>
        <p:txBody>
          <a:bodyPr/>
          <a:lstStyle/>
          <a:p>
            <a:fld id="{83AA2DFC-FDC9-4C55-8980-776EE1E6F19A}" type="slidenum">
              <a:rPr lang="en-US" smtClean="0"/>
              <a:t>‹#›</a:t>
            </a:fld>
            <a:endParaRPr lang="en-US"/>
          </a:p>
        </p:txBody>
      </p:sp>
    </p:spTree>
    <p:extLst>
      <p:ext uri="{BB962C8B-B14F-4D97-AF65-F5344CB8AC3E}">
        <p14:creationId xmlns:p14="http://schemas.microsoft.com/office/powerpoint/2010/main" val="1323148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34DECB-1E8A-4182-A3C2-428DC4EAE5E7}"/>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4EC109A4-E231-4231-818F-4E6E11A8CCE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a:extLst>
              <a:ext uri="{FF2B5EF4-FFF2-40B4-BE49-F238E27FC236}">
                <a16:creationId xmlns:a16="http://schemas.microsoft.com/office/drawing/2014/main" id="{AC0BF419-CABA-4DC5-8861-D9932E70C752}"/>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a:extLst>
              <a:ext uri="{FF2B5EF4-FFF2-40B4-BE49-F238E27FC236}">
                <a16:creationId xmlns:a16="http://schemas.microsoft.com/office/drawing/2014/main" id="{E6699556-5D84-456B-8956-165E3D617AB3}"/>
              </a:ext>
            </a:extLst>
          </p:cNvPr>
          <p:cNvSpPr>
            <a:spLocks noGrp="1"/>
          </p:cNvSpPr>
          <p:nvPr>
            <p:ph type="dt" sz="half" idx="10"/>
          </p:nvPr>
        </p:nvSpPr>
        <p:spPr/>
        <p:txBody>
          <a:bodyPr/>
          <a:lstStyle/>
          <a:p>
            <a:fld id="{7A5632C7-BD91-4D7A-9941-3DF85859AF7C}" type="datetimeFigureOut">
              <a:rPr lang="en-US" smtClean="0"/>
              <a:t>26-Jun-24</a:t>
            </a:fld>
            <a:endParaRPr lang="en-US"/>
          </a:p>
        </p:txBody>
      </p:sp>
      <p:sp>
        <p:nvSpPr>
          <p:cNvPr id="6" name="Нижний колонтитул 5">
            <a:extLst>
              <a:ext uri="{FF2B5EF4-FFF2-40B4-BE49-F238E27FC236}">
                <a16:creationId xmlns:a16="http://schemas.microsoft.com/office/drawing/2014/main" id="{25942BC9-13AA-4FF9-8562-80A44F920E06}"/>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74A81913-A615-45D5-9C3D-95A974CA162A}"/>
              </a:ext>
            </a:extLst>
          </p:cNvPr>
          <p:cNvSpPr>
            <a:spLocks noGrp="1"/>
          </p:cNvSpPr>
          <p:nvPr>
            <p:ph type="sldNum" sz="quarter" idx="12"/>
          </p:nvPr>
        </p:nvSpPr>
        <p:spPr/>
        <p:txBody>
          <a:bodyPr/>
          <a:lstStyle/>
          <a:p>
            <a:fld id="{83AA2DFC-FDC9-4C55-8980-776EE1E6F19A}" type="slidenum">
              <a:rPr lang="en-US" smtClean="0"/>
              <a:t>‹#›</a:t>
            </a:fld>
            <a:endParaRPr lang="en-US"/>
          </a:p>
        </p:txBody>
      </p:sp>
    </p:spTree>
    <p:extLst>
      <p:ext uri="{BB962C8B-B14F-4D97-AF65-F5344CB8AC3E}">
        <p14:creationId xmlns:p14="http://schemas.microsoft.com/office/powerpoint/2010/main" val="231050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275E59-AEBF-48DA-9E20-E1D90554B42B}"/>
              </a:ext>
            </a:extLst>
          </p:cNvPr>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a:extLst>
              <a:ext uri="{FF2B5EF4-FFF2-40B4-BE49-F238E27FC236}">
                <a16:creationId xmlns:a16="http://schemas.microsoft.com/office/drawing/2014/main" id="{4B9FBBEC-A54D-482F-AE21-00425D5EEE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3FE3B8C-DE65-49E3-9155-E38ED305A692}"/>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a:extLst>
              <a:ext uri="{FF2B5EF4-FFF2-40B4-BE49-F238E27FC236}">
                <a16:creationId xmlns:a16="http://schemas.microsoft.com/office/drawing/2014/main" id="{7119B1BE-B6FD-47A0-8187-6EEEDE3FE7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4DCAD55-9FA0-4756-8A2A-5678F630A0CE}"/>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a:extLst>
              <a:ext uri="{FF2B5EF4-FFF2-40B4-BE49-F238E27FC236}">
                <a16:creationId xmlns:a16="http://schemas.microsoft.com/office/drawing/2014/main" id="{29C9A198-4F2B-48FB-BEA0-540667E27E4A}"/>
              </a:ext>
            </a:extLst>
          </p:cNvPr>
          <p:cNvSpPr>
            <a:spLocks noGrp="1"/>
          </p:cNvSpPr>
          <p:nvPr>
            <p:ph type="dt" sz="half" idx="10"/>
          </p:nvPr>
        </p:nvSpPr>
        <p:spPr/>
        <p:txBody>
          <a:bodyPr/>
          <a:lstStyle/>
          <a:p>
            <a:fld id="{7A5632C7-BD91-4D7A-9941-3DF85859AF7C}" type="datetimeFigureOut">
              <a:rPr lang="en-US" smtClean="0"/>
              <a:t>26-Jun-24</a:t>
            </a:fld>
            <a:endParaRPr lang="en-US"/>
          </a:p>
        </p:txBody>
      </p:sp>
      <p:sp>
        <p:nvSpPr>
          <p:cNvPr id="8" name="Нижний колонтитул 7">
            <a:extLst>
              <a:ext uri="{FF2B5EF4-FFF2-40B4-BE49-F238E27FC236}">
                <a16:creationId xmlns:a16="http://schemas.microsoft.com/office/drawing/2014/main" id="{76458B94-3663-47C1-A58A-FB602C6490A1}"/>
              </a:ext>
            </a:extLst>
          </p:cNvPr>
          <p:cNvSpPr>
            <a:spLocks noGrp="1"/>
          </p:cNvSpPr>
          <p:nvPr>
            <p:ph type="ftr" sz="quarter" idx="11"/>
          </p:nvPr>
        </p:nvSpPr>
        <p:spPr/>
        <p:txBody>
          <a:bodyPr/>
          <a:lstStyle/>
          <a:p>
            <a:endParaRPr lang="en-US"/>
          </a:p>
        </p:txBody>
      </p:sp>
      <p:sp>
        <p:nvSpPr>
          <p:cNvPr id="9" name="Номер слайда 8">
            <a:extLst>
              <a:ext uri="{FF2B5EF4-FFF2-40B4-BE49-F238E27FC236}">
                <a16:creationId xmlns:a16="http://schemas.microsoft.com/office/drawing/2014/main" id="{8BFCAD7A-2A4B-4E83-8DF8-3C5B0A26DEF2}"/>
              </a:ext>
            </a:extLst>
          </p:cNvPr>
          <p:cNvSpPr>
            <a:spLocks noGrp="1"/>
          </p:cNvSpPr>
          <p:nvPr>
            <p:ph type="sldNum" sz="quarter" idx="12"/>
          </p:nvPr>
        </p:nvSpPr>
        <p:spPr/>
        <p:txBody>
          <a:bodyPr/>
          <a:lstStyle/>
          <a:p>
            <a:fld id="{83AA2DFC-FDC9-4C55-8980-776EE1E6F19A}" type="slidenum">
              <a:rPr lang="en-US" smtClean="0"/>
              <a:t>‹#›</a:t>
            </a:fld>
            <a:endParaRPr lang="en-US"/>
          </a:p>
        </p:txBody>
      </p:sp>
    </p:spTree>
    <p:extLst>
      <p:ext uri="{BB962C8B-B14F-4D97-AF65-F5344CB8AC3E}">
        <p14:creationId xmlns:p14="http://schemas.microsoft.com/office/powerpoint/2010/main" val="369916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44B0B7-68A8-4EFD-B00B-B43E49DB0BC6}"/>
              </a:ext>
            </a:extLst>
          </p:cNvPr>
          <p:cNvSpPr>
            <a:spLocks noGrp="1"/>
          </p:cNvSpPr>
          <p:nvPr>
            <p:ph type="title"/>
          </p:nvPr>
        </p:nvSpPr>
        <p:spPr/>
        <p:txBody>
          <a:bodyPr/>
          <a:lstStyle/>
          <a:p>
            <a:r>
              <a:rPr lang="ru-RU"/>
              <a:t>Образец заголовка</a:t>
            </a:r>
            <a:endParaRPr lang="en-US"/>
          </a:p>
        </p:txBody>
      </p:sp>
      <p:sp>
        <p:nvSpPr>
          <p:cNvPr id="3" name="Дата 2">
            <a:extLst>
              <a:ext uri="{FF2B5EF4-FFF2-40B4-BE49-F238E27FC236}">
                <a16:creationId xmlns:a16="http://schemas.microsoft.com/office/drawing/2014/main" id="{ADECDB54-3953-467F-8713-906F601E1C8E}"/>
              </a:ext>
            </a:extLst>
          </p:cNvPr>
          <p:cNvSpPr>
            <a:spLocks noGrp="1"/>
          </p:cNvSpPr>
          <p:nvPr>
            <p:ph type="dt" sz="half" idx="10"/>
          </p:nvPr>
        </p:nvSpPr>
        <p:spPr/>
        <p:txBody>
          <a:bodyPr/>
          <a:lstStyle/>
          <a:p>
            <a:fld id="{7A5632C7-BD91-4D7A-9941-3DF85859AF7C}" type="datetimeFigureOut">
              <a:rPr lang="en-US" smtClean="0"/>
              <a:t>26-Jun-24</a:t>
            </a:fld>
            <a:endParaRPr lang="en-US"/>
          </a:p>
        </p:txBody>
      </p:sp>
      <p:sp>
        <p:nvSpPr>
          <p:cNvPr id="4" name="Нижний колонтитул 3">
            <a:extLst>
              <a:ext uri="{FF2B5EF4-FFF2-40B4-BE49-F238E27FC236}">
                <a16:creationId xmlns:a16="http://schemas.microsoft.com/office/drawing/2014/main" id="{D8A9CE5F-C012-41DB-82BC-C5863A0FAE62}"/>
              </a:ext>
            </a:extLst>
          </p:cNvPr>
          <p:cNvSpPr>
            <a:spLocks noGrp="1"/>
          </p:cNvSpPr>
          <p:nvPr>
            <p:ph type="ftr" sz="quarter" idx="11"/>
          </p:nvPr>
        </p:nvSpPr>
        <p:spPr/>
        <p:txBody>
          <a:bodyPr/>
          <a:lstStyle/>
          <a:p>
            <a:endParaRPr lang="en-US"/>
          </a:p>
        </p:txBody>
      </p:sp>
      <p:sp>
        <p:nvSpPr>
          <p:cNvPr id="5" name="Номер слайда 4">
            <a:extLst>
              <a:ext uri="{FF2B5EF4-FFF2-40B4-BE49-F238E27FC236}">
                <a16:creationId xmlns:a16="http://schemas.microsoft.com/office/drawing/2014/main" id="{E851F0BE-1FFF-41DE-9203-E97E95ECC505}"/>
              </a:ext>
            </a:extLst>
          </p:cNvPr>
          <p:cNvSpPr>
            <a:spLocks noGrp="1"/>
          </p:cNvSpPr>
          <p:nvPr>
            <p:ph type="sldNum" sz="quarter" idx="12"/>
          </p:nvPr>
        </p:nvSpPr>
        <p:spPr/>
        <p:txBody>
          <a:bodyPr/>
          <a:lstStyle/>
          <a:p>
            <a:fld id="{83AA2DFC-FDC9-4C55-8980-776EE1E6F19A}" type="slidenum">
              <a:rPr lang="en-US" smtClean="0"/>
              <a:t>‹#›</a:t>
            </a:fld>
            <a:endParaRPr lang="en-US"/>
          </a:p>
        </p:txBody>
      </p:sp>
    </p:spTree>
    <p:extLst>
      <p:ext uri="{BB962C8B-B14F-4D97-AF65-F5344CB8AC3E}">
        <p14:creationId xmlns:p14="http://schemas.microsoft.com/office/powerpoint/2010/main" val="4155495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941893E-0918-4BB6-B1B1-768244DAB31E}"/>
              </a:ext>
            </a:extLst>
          </p:cNvPr>
          <p:cNvSpPr>
            <a:spLocks noGrp="1"/>
          </p:cNvSpPr>
          <p:nvPr>
            <p:ph type="dt" sz="half" idx="10"/>
          </p:nvPr>
        </p:nvSpPr>
        <p:spPr/>
        <p:txBody>
          <a:bodyPr/>
          <a:lstStyle/>
          <a:p>
            <a:fld id="{7A5632C7-BD91-4D7A-9941-3DF85859AF7C}" type="datetimeFigureOut">
              <a:rPr lang="en-US" smtClean="0"/>
              <a:t>26-Jun-24</a:t>
            </a:fld>
            <a:endParaRPr lang="en-US"/>
          </a:p>
        </p:txBody>
      </p:sp>
      <p:sp>
        <p:nvSpPr>
          <p:cNvPr id="3" name="Нижний колонтитул 2">
            <a:extLst>
              <a:ext uri="{FF2B5EF4-FFF2-40B4-BE49-F238E27FC236}">
                <a16:creationId xmlns:a16="http://schemas.microsoft.com/office/drawing/2014/main" id="{81EB0E0A-BEF1-4F0E-81D7-487E7FDF0184}"/>
              </a:ext>
            </a:extLst>
          </p:cNvPr>
          <p:cNvSpPr>
            <a:spLocks noGrp="1"/>
          </p:cNvSpPr>
          <p:nvPr>
            <p:ph type="ftr" sz="quarter" idx="11"/>
          </p:nvPr>
        </p:nvSpPr>
        <p:spPr/>
        <p:txBody>
          <a:bodyPr/>
          <a:lstStyle/>
          <a:p>
            <a:endParaRPr lang="en-US"/>
          </a:p>
        </p:txBody>
      </p:sp>
      <p:sp>
        <p:nvSpPr>
          <p:cNvPr id="4" name="Номер слайда 3">
            <a:extLst>
              <a:ext uri="{FF2B5EF4-FFF2-40B4-BE49-F238E27FC236}">
                <a16:creationId xmlns:a16="http://schemas.microsoft.com/office/drawing/2014/main" id="{F50352A9-6F54-4195-8717-D882562F78B0}"/>
              </a:ext>
            </a:extLst>
          </p:cNvPr>
          <p:cNvSpPr>
            <a:spLocks noGrp="1"/>
          </p:cNvSpPr>
          <p:nvPr>
            <p:ph type="sldNum" sz="quarter" idx="12"/>
          </p:nvPr>
        </p:nvSpPr>
        <p:spPr/>
        <p:txBody>
          <a:bodyPr/>
          <a:lstStyle/>
          <a:p>
            <a:fld id="{83AA2DFC-FDC9-4C55-8980-776EE1E6F19A}" type="slidenum">
              <a:rPr lang="en-US" smtClean="0"/>
              <a:t>‹#›</a:t>
            </a:fld>
            <a:endParaRPr lang="en-US"/>
          </a:p>
        </p:txBody>
      </p:sp>
    </p:spTree>
    <p:extLst>
      <p:ext uri="{BB962C8B-B14F-4D97-AF65-F5344CB8AC3E}">
        <p14:creationId xmlns:p14="http://schemas.microsoft.com/office/powerpoint/2010/main" val="1830192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F6C86F-C84E-499E-80CD-CD72FA1E312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a:extLst>
              <a:ext uri="{FF2B5EF4-FFF2-40B4-BE49-F238E27FC236}">
                <a16:creationId xmlns:a16="http://schemas.microsoft.com/office/drawing/2014/main" id="{DA544111-5261-438B-9A0A-1490D6F710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a:extLst>
              <a:ext uri="{FF2B5EF4-FFF2-40B4-BE49-F238E27FC236}">
                <a16:creationId xmlns:a16="http://schemas.microsoft.com/office/drawing/2014/main" id="{9BBD32FA-95AA-4741-A343-0F14A6095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266F2B9-2A60-457A-9503-94762F0D561D}"/>
              </a:ext>
            </a:extLst>
          </p:cNvPr>
          <p:cNvSpPr>
            <a:spLocks noGrp="1"/>
          </p:cNvSpPr>
          <p:nvPr>
            <p:ph type="dt" sz="half" idx="10"/>
          </p:nvPr>
        </p:nvSpPr>
        <p:spPr/>
        <p:txBody>
          <a:bodyPr/>
          <a:lstStyle/>
          <a:p>
            <a:fld id="{7A5632C7-BD91-4D7A-9941-3DF85859AF7C}" type="datetimeFigureOut">
              <a:rPr lang="en-US" smtClean="0"/>
              <a:t>26-Jun-24</a:t>
            </a:fld>
            <a:endParaRPr lang="en-US"/>
          </a:p>
        </p:txBody>
      </p:sp>
      <p:sp>
        <p:nvSpPr>
          <p:cNvPr id="6" name="Нижний колонтитул 5">
            <a:extLst>
              <a:ext uri="{FF2B5EF4-FFF2-40B4-BE49-F238E27FC236}">
                <a16:creationId xmlns:a16="http://schemas.microsoft.com/office/drawing/2014/main" id="{B93182FA-7566-4ABD-88C1-6B1EBA98C9F7}"/>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04D5B533-6ACD-4083-94A7-467DF528B921}"/>
              </a:ext>
            </a:extLst>
          </p:cNvPr>
          <p:cNvSpPr>
            <a:spLocks noGrp="1"/>
          </p:cNvSpPr>
          <p:nvPr>
            <p:ph type="sldNum" sz="quarter" idx="12"/>
          </p:nvPr>
        </p:nvSpPr>
        <p:spPr/>
        <p:txBody>
          <a:bodyPr/>
          <a:lstStyle/>
          <a:p>
            <a:fld id="{83AA2DFC-FDC9-4C55-8980-776EE1E6F19A}" type="slidenum">
              <a:rPr lang="en-US" smtClean="0"/>
              <a:t>‹#›</a:t>
            </a:fld>
            <a:endParaRPr lang="en-US"/>
          </a:p>
        </p:txBody>
      </p:sp>
    </p:spTree>
    <p:extLst>
      <p:ext uri="{BB962C8B-B14F-4D97-AF65-F5344CB8AC3E}">
        <p14:creationId xmlns:p14="http://schemas.microsoft.com/office/powerpoint/2010/main" val="871717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0C9B30-2BD0-4AF7-9930-58A4DDC136B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a:extLst>
              <a:ext uri="{FF2B5EF4-FFF2-40B4-BE49-F238E27FC236}">
                <a16:creationId xmlns:a16="http://schemas.microsoft.com/office/drawing/2014/main" id="{79D19B28-D1F4-44D9-8B92-77694A5BBC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943441C8-9FFB-40EA-830B-330DB55457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26E11F7-832F-4C6C-8686-70DFE6FCC0C7}"/>
              </a:ext>
            </a:extLst>
          </p:cNvPr>
          <p:cNvSpPr>
            <a:spLocks noGrp="1"/>
          </p:cNvSpPr>
          <p:nvPr>
            <p:ph type="dt" sz="half" idx="10"/>
          </p:nvPr>
        </p:nvSpPr>
        <p:spPr/>
        <p:txBody>
          <a:bodyPr/>
          <a:lstStyle/>
          <a:p>
            <a:fld id="{7A5632C7-BD91-4D7A-9941-3DF85859AF7C}" type="datetimeFigureOut">
              <a:rPr lang="en-US" smtClean="0"/>
              <a:t>26-Jun-24</a:t>
            </a:fld>
            <a:endParaRPr lang="en-US"/>
          </a:p>
        </p:txBody>
      </p:sp>
      <p:sp>
        <p:nvSpPr>
          <p:cNvPr id="6" name="Нижний колонтитул 5">
            <a:extLst>
              <a:ext uri="{FF2B5EF4-FFF2-40B4-BE49-F238E27FC236}">
                <a16:creationId xmlns:a16="http://schemas.microsoft.com/office/drawing/2014/main" id="{C1479EAB-1AB3-4CC4-BB83-66E51F288F2C}"/>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7481B398-EA2A-4DEF-B12B-2319279AFFF4}"/>
              </a:ext>
            </a:extLst>
          </p:cNvPr>
          <p:cNvSpPr>
            <a:spLocks noGrp="1"/>
          </p:cNvSpPr>
          <p:nvPr>
            <p:ph type="sldNum" sz="quarter" idx="12"/>
          </p:nvPr>
        </p:nvSpPr>
        <p:spPr/>
        <p:txBody>
          <a:bodyPr/>
          <a:lstStyle/>
          <a:p>
            <a:fld id="{83AA2DFC-FDC9-4C55-8980-776EE1E6F19A}" type="slidenum">
              <a:rPr lang="en-US" smtClean="0"/>
              <a:t>‹#›</a:t>
            </a:fld>
            <a:endParaRPr lang="en-US"/>
          </a:p>
        </p:txBody>
      </p:sp>
    </p:spTree>
    <p:extLst>
      <p:ext uri="{BB962C8B-B14F-4D97-AF65-F5344CB8AC3E}">
        <p14:creationId xmlns:p14="http://schemas.microsoft.com/office/powerpoint/2010/main" val="125477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33D4B4-C8C6-4EA1-908C-730219AD77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a:extLst>
              <a:ext uri="{FF2B5EF4-FFF2-40B4-BE49-F238E27FC236}">
                <a16:creationId xmlns:a16="http://schemas.microsoft.com/office/drawing/2014/main" id="{A97EF457-0321-4E89-837A-83BA676BC9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6CA70796-78DB-408E-8330-DA5CCA0D82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5632C7-BD91-4D7A-9941-3DF85859AF7C}" type="datetimeFigureOut">
              <a:rPr lang="en-US" smtClean="0"/>
              <a:t>26-Jun-24</a:t>
            </a:fld>
            <a:endParaRPr lang="en-US"/>
          </a:p>
        </p:txBody>
      </p:sp>
      <p:sp>
        <p:nvSpPr>
          <p:cNvPr id="5" name="Нижний колонтитул 4">
            <a:extLst>
              <a:ext uri="{FF2B5EF4-FFF2-40B4-BE49-F238E27FC236}">
                <a16:creationId xmlns:a16="http://schemas.microsoft.com/office/drawing/2014/main" id="{A703206D-86D4-4ADA-9335-67D6124E51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a:extLst>
              <a:ext uri="{FF2B5EF4-FFF2-40B4-BE49-F238E27FC236}">
                <a16:creationId xmlns:a16="http://schemas.microsoft.com/office/drawing/2014/main" id="{E87D97E3-6647-40DC-B48E-03D8B6A640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A2DFC-FDC9-4C55-8980-776EE1E6F19A}" type="slidenum">
              <a:rPr lang="en-US" smtClean="0"/>
              <a:t>‹#›</a:t>
            </a:fld>
            <a:endParaRPr lang="en-US"/>
          </a:p>
        </p:txBody>
      </p:sp>
    </p:spTree>
    <p:extLst>
      <p:ext uri="{BB962C8B-B14F-4D97-AF65-F5344CB8AC3E}">
        <p14:creationId xmlns:p14="http://schemas.microsoft.com/office/powerpoint/2010/main" val="2630463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7FEEC6-C04E-4AB2-BE7F-355C6527FFB4}"/>
              </a:ext>
            </a:extLst>
          </p:cNvPr>
          <p:cNvSpPr>
            <a:spLocks noGrp="1"/>
          </p:cNvSpPr>
          <p:nvPr>
            <p:ph type="ctrTitle"/>
          </p:nvPr>
        </p:nvSpPr>
        <p:spPr>
          <a:xfrm>
            <a:off x="1524000" y="2129244"/>
            <a:ext cx="9144000" cy="1478689"/>
          </a:xfrm>
        </p:spPr>
        <p:txBody>
          <a:bodyPr>
            <a:normAutofit/>
          </a:bodyPr>
          <a:lstStyle/>
          <a:p>
            <a:r>
              <a:rPr lang="en-US" sz="6500" dirty="0">
                <a:solidFill>
                  <a:srgbClr val="DF2B6A"/>
                </a:solidFill>
                <a:latin typeface="Cooper Black" panose="0208090404030B020404" pitchFamily="18" charset="0"/>
              </a:rPr>
              <a:t>Woman Rights</a:t>
            </a:r>
          </a:p>
        </p:txBody>
      </p:sp>
      <p:sp>
        <p:nvSpPr>
          <p:cNvPr id="3" name="Подзаголовок 2">
            <a:extLst>
              <a:ext uri="{FF2B5EF4-FFF2-40B4-BE49-F238E27FC236}">
                <a16:creationId xmlns:a16="http://schemas.microsoft.com/office/drawing/2014/main" id="{48461F9D-366A-42E2-8CA8-02BD2A88DD32}"/>
              </a:ext>
            </a:extLst>
          </p:cNvPr>
          <p:cNvSpPr>
            <a:spLocks noGrp="1"/>
          </p:cNvSpPr>
          <p:nvPr>
            <p:ph type="subTitle" idx="1"/>
          </p:nvPr>
        </p:nvSpPr>
        <p:spPr>
          <a:xfrm>
            <a:off x="1524000" y="3705906"/>
            <a:ext cx="9144000" cy="787717"/>
          </a:xfrm>
        </p:spPr>
        <p:txBody>
          <a:bodyPr>
            <a:normAutofit/>
          </a:bodyPr>
          <a:lstStyle/>
          <a:p>
            <a:r>
              <a:rPr lang="en-US" sz="3500" dirty="0">
                <a:solidFill>
                  <a:schemeClr val="bg1"/>
                </a:solidFill>
                <a:latin typeface="Britannic Bold" panose="020B0903060703020204" pitchFamily="34" charset="0"/>
              </a:rPr>
              <a:t>History, achievements and current issues</a:t>
            </a:r>
          </a:p>
        </p:txBody>
      </p:sp>
      <p:sp>
        <p:nvSpPr>
          <p:cNvPr id="4" name="Подзаголовок 2">
            <a:extLst>
              <a:ext uri="{FF2B5EF4-FFF2-40B4-BE49-F238E27FC236}">
                <a16:creationId xmlns:a16="http://schemas.microsoft.com/office/drawing/2014/main" id="{183207FC-E820-4F5D-AB2F-80234D265C43}"/>
              </a:ext>
            </a:extLst>
          </p:cNvPr>
          <p:cNvSpPr txBox="1">
            <a:spLocks/>
          </p:cNvSpPr>
          <p:nvPr/>
        </p:nvSpPr>
        <p:spPr>
          <a:xfrm>
            <a:off x="0" y="5628733"/>
            <a:ext cx="9144000" cy="42631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solidFill>
                  <a:schemeClr val="bg1"/>
                </a:solidFill>
                <a:latin typeface="Britannic Bold" panose="020B0903060703020204" pitchFamily="34" charset="0"/>
              </a:rPr>
              <a:t>Oleksandra Zbaranska</a:t>
            </a:r>
          </a:p>
          <a:p>
            <a:pPr algn="l"/>
            <a:endParaRPr lang="en-US" sz="2500" dirty="0">
              <a:solidFill>
                <a:schemeClr val="bg1"/>
              </a:solidFill>
              <a:latin typeface="Britannic Bold" panose="020B0903060703020204" pitchFamily="34" charset="0"/>
            </a:endParaRPr>
          </a:p>
        </p:txBody>
      </p:sp>
      <p:sp>
        <p:nvSpPr>
          <p:cNvPr id="5" name="Подзаголовок 2">
            <a:extLst>
              <a:ext uri="{FF2B5EF4-FFF2-40B4-BE49-F238E27FC236}">
                <a16:creationId xmlns:a16="http://schemas.microsoft.com/office/drawing/2014/main" id="{C0EDE27C-4D76-4D7B-BAB7-C3847DA3A401}"/>
              </a:ext>
            </a:extLst>
          </p:cNvPr>
          <p:cNvSpPr txBox="1">
            <a:spLocks/>
          </p:cNvSpPr>
          <p:nvPr/>
        </p:nvSpPr>
        <p:spPr>
          <a:xfrm>
            <a:off x="0" y="6030622"/>
            <a:ext cx="9144000" cy="42631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solidFill>
                  <a:schemeClr val="bg1"/>
                </a:solidFill>
                <a:latin typeface="Britannic Bold" panose="020B0903060703020204" pitchFamily="34" charset="0"/>
              </a:rPr>
              <a:t>English</a:t>
            </a:r>
          </a:p>
        </p:txBody>
      </p:sp>
      <p:sp>
        <p:nvSpPr>
          <p:cNvPr id="6" name="Подзаголовок 2">
            <a:extLst>
              <a:ext uri="{FF2B5EF4-FFF2-40B4-BE49-F238E27FC236}">
                <a16:creationId xmlns:a16="http://schemas.microsoft.com/office/drawing/2014/main" id="{1C12C30F-6665-4EAA-B5BA-CD2B1446C241}"/>
              </a:ext>
            </a:extLst>
          </p:cNvPr>
          <p:cNvSpPr txBox="1">
            <a:spLocks/>
          </p:cNvSpPr>
          <p:nvPr/>
        </p:nvSpPr>
        <p:spPr>
          <a:xfrm>
            <a:off x="0" y="6431688"/>
            <a:ext cx="9144000" cy="42631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solidFill>
                  <a:schemeClr val="bg1"/>
                </a:solidFill>
                <a:latin typeface="Britannic Bold" panose="020B0903060703020204" pitchFamily="34" charset="0"/>
              </a:rPr>
              <a:t>9.1</a:t>
            </a:r>
          </a:p>
        </p:txBody>
      </p:sp>
      <p:pic>
        <p:nvPicPr>
          <p:cNvPr id="8" name="Рисунок 7">
            <a:extLst>
              <a:ext uri="{FF2B5EF4-FFF2-40B4-BE49-F238E27FC236}">
                <a16:creationId xmlns:a16="http://schemas.microsoft.com/office/drawing/2014/main" id="{399104B6-82F4-4251-9BF7-DDC9C908A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849"/>
            <a:ext cx="2286613" cy="2286613"/>
          </a:xfrm>
          <a:prstGeom prst="rect">
            <a:avLst/>
          </a:prstGeom>
        </p:spPr>
      </p:pic>
      <p:sp>
        <p:nvSpPr>
          <p:cNvPr id="11" name="Сердце 10">
            <a:extLst>
              <a:ext uri="{FF2B5EF4-FFF2-40B4-BE49-F238E27FC236}">
                <a16:creationId xmlns:a16="http://schemas.microsoft.com/office/drawing/2014/main" id="{B06E71F0-3AA6-42D4-B3AB-E48A771B38FE}"/>
              </a:ext>
            </a:extLst>
          </p:cNvPr>
          <p:cNvSpPr/>
          <p:nvPr/>
        </p:nvSpPr>
        <p:spPr>
          <a:xfrm>
            <a:off x="9522823" y="1038497"/>
            <a:ext cx="483326" cy="459174"/>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Сердце 11">
            <a:extLst>
              <a:ext uri="{FF2B5EF4-FFF2-40B4-BE49-F238E27FC236}">
                <a16:creationId xmlns:a16="http://schemas.microsoft.com/office/drawing/2014/main" id="{EC8F9362-813F-4995-93F8-113D14EF1B6E}"/>
              </a:ext>
            </a:extLst>
          </p:cNvPr>
          <p:cNvSpPr/>
          <p:nvPr/>
        </p:nvSpPr>
        <p:spPr>
          <a:xfrm>
            <a:off x="748939" y="3726484"/>
            <a:ext cx="483326" cy="459174"/>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Сердце 12">
            <a:extLst>
              <a:ext uri="{FF2B5EF4-FFF2-40B4-BE49-F238E27FC236}">
                <a16:creationId xmlns:a16="http://schemas.microsoft.com/office/drawing/2014/main" id="{5FCE0B1D-C32A-4101-947D-C3F418CC0496}"/>
              </a:ext>
            </a:extLst>
          </p:cNvPr>
          <p:cNvSpPr/>
          <p:nvPr/>
        </p:nvSpPr>
        <p:spPr>
          <a:xfrm>
            <a:off x="8660674" y="5841889"/>
            <a:ext cx="483326" cy="459174"/>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Сердце 13">
            <a:extLst>
              <a:ext uri="{FF2B5EF4-FFF2-40B4-BE49-F238E27FC236}">
                <a16:creationId xmlns:a16="http://schemas.microsoft.com/office/drawing/2014/main" id="{94A5A70D-B06D-4CD1-B8A5-8DA0F8E8A665}"/>
              </a:ext>
            </a:extLst>
          </p:cNvPr>
          <p:cNvSpPr/>
          <p:nvPr/>
        </p:nvSpPr>
        <p:spPr>
          <a:xfrm>
            <a:off x="11601994" y="3956071"/>
            <a:ext cx="483326" cy="459174"/>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Сердце 14">
            <a:extLst>
              <a:ext uri="{FF2B5EF4-FFF2-40B4-BE49-F238E27FC236}">
                <a16:creationId xmlns:a16="http://schemas.microsoft.com/office/drawing/2014/main" id="{473E9329-76CB-457B-B90A-C18A88CD7AEA}"/>
              </a:ext>
            </a:extLst>
          </p:cNvPr>
          <p:cNvSpPr/>
          <p:nvPr/>
        </p:nvSpPr>
        <p:spPr>
          <a:xfrm>
            <a:off x="5231368" y="4665925"/>
            <a:ext cx="483326" cy="459174"/>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Сердце 15">
            <a:extLst>
              <a:ext uri="{FF2B5EF4-FFF2-40B4-BE49-F238E27FC236}">
                <a16:creationId xmlns:a16="http://schemas.microsoft.com/office/drawing/2014/main" id="{E342D935-ED91-4AFF-B844-2C7C2770F57A}"/>
              </a:ext>
            </a:extLst>
          </p:cNvPr>
          <p:cNvSpPr/>
          <p:nvPr/>
        </p:nvSpPr>
        <p:spPr>
          <a:xfrm>
            <a:off x="3666615" y="396710"/>
            <a:ext cx="483326" cy="459174"/>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Сердце 16">
            <a:extLst>
              <a:ext uri="{FF2B5EF4-FFF2-40B4-BE49-F238E27FC236}">
                <a16:creationId xmlns:a16="http://schemas.microsoft.com/office/drawing/2014/main" id="{46E07343-A1E0-42EC-9C51-088382DE3937}"/>
              </a:ext>
            </a:extLst>
          </p:cNvPr>
          <p:cNvSpPr/>
          <p:nvPr/>
        </p:nvSpPr>
        <p:spPr>
          <a:xfrm>
            <a:off x="2149929" y="1883226"/>
            <a:ext cx="483326" cy="459174"/>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Сердце 17">
            <a:extLst>
              <a:ext uri="{FF2B5EF4-FFF2-40B4-BE49-F238E27FC236}">
                <a16:creationId xmlns:a16="http://schemas.microsoft.com/office/drawing/2014/main" id="{24589641-3903-4F9C-B2FE-70163B7E02EC}"/>
              </a:ext>
            </a:extLst>
          </p:cNvPr>
          <p:cNvSpPr/>
          <p:nvPr/>
        </p:nvSpPr>
        <p:spPr>
          <a:xfrm>
            <a:off x="3048001" y="6175765"/>
            <a:ext cx="483326" cy="459174"/>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Сердце 18">
            <a:extLst>
              <a:ext uri="{FF2B5EF4-FFF2-40B4-BE49-F238E27FC236}">
                <a16:creationId xmlns:a16="http://schemas.microsoft.com/office/drawing/2014/main" id="{1F5B333E-4688-4E6C-837C-6EDD273A2DD3}"/>
              </a:ext>
            </a:extLst>
          </p:cNvPr>
          <p:cNvSpPr/>
          <p:nvPr/>
        </p:nvSpPr>
        <p:spPr>
          <a:xfrm>
            <a:off x="6013269" y="761243"/>
            <a:ext cx="483326" cy="459174"/>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Рисунок 19">
            <a:extLst>
              <a:ext uri="{FF2B5EF4-FFF2-40B4-BE49-F238E27FC236}">
                <a16:creationId xmlns:a16="http://schemas.microsoft.com/office/drawing/2014/main" id="{E120FC12-8666-47A3-8FD0-922EA4F8B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5735" y="4380500"/>
            <a:ext cx="1883496" cy="2254439"/>
          </a:xfrm>
          <a:prstGeom prst="rect">
            <a:avLst/>
          </a:prstGeom>
        </p:spPr>
      </p:pic>
    </p:spTree>
    <p:extLst>
      <p:ext uri="{BB962C8B-B14F-4D97-AF65-F5344CB8AC3E}">
        <p14:creationId xmlns:p14="http://schemas.microsoft.com/office/powerpoint/2010/main" val="1549517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91440" y="114299"/>
            <a:ext cx="9144000" cy="728255"/>
          </a:xfrm>
        </p:spPr>
        <p:txBody>
          <a:bodyPr>
            <a:normAutofit/>
          </a:bodyPr>
          <a:lstStyle/>
          <a:p>
            <a:pPr algn="l"/>
            <a:r>
              <a:rPr lang="en-US" sz="4000" dirty="0">
                <a:solidFill>
                  <a:srgbClr val="7030A0"/>
                </a:solidFill>
                <a:latin typeface="Cooper Black" panose="0208090404030B020404" pitchFamily="18" charset="0"/>
              </a:rPr>
              <a:t>Problem #1: Career for women.</a:t>
            </a:r>
          </a:p>
        </p:txBody>
      </p:sp>
      <p:sp>
        <p:nvSpPr>
          <p:cNvPr id="12" name="TextBox 11">
            <a:extLst>
              <a:ext uri="{FF2B5EF4-FFF2-40B4-BE49-F238E27FC236}">
                <a16:creationId xmlns:a16="http://schemas.microsoft.com/office/drawing/2014/main" id="{C9F10EC5-2E7A-46EF-9801-0DECE5F42C4C}"/>
              </a:ext>
            </a:extLst>
          </p:cNvPr>
          <p:cNvSpPr txBox="1"/>
          <p:nvPr/>
        </p:nvSpPr>
        <p:spPr>
          <a:xfrm>
            <a:off x="333699" y="842554"/>
            <a:ext cx="9391326" cy="1754326"/>
          </a:xfrm>
          <a:prstGeom prst="rect">
            <a:avLst/>
          </a:prstGeom>
          <a:noFill/>
        </p:spPr>
        <p:txBody>
          <a:bodyPr wrap="square">
            <a:spAutoFit/>
          </a:bodyPr>
          <a:lstStyle/>
          <a:p>
            <a:r>
              <a:rPr lang="en-US" sz="2700" dirty="0">
                <a:solidFill>
                  <a:schemeClr val="bg1"/>
                </a:solidFill>
                <a:latin typeface="Britannic Bold" panose="020B0903060703020204" pitchFamily="34" charset="0"/>
              </a:rPr>
              <a:t>Although according to the law in many countries in our time women can make a career</a:t>
            </a:r>
            <a:r>
              <a:rPr lang="ru-RU" sz="2700" dirty="0">
                <a:solidFill>
                  <a:schemeClr val="bg1"/>
                </a:solidFill>
              </a:rPr>
              <a:t> </a:t>
            </a:r>
            <a:r>
              <a:rPr lang="en-US" sz="2700" dirty="0">
                <a:solidFill>
                  <a:schemeClr val="bg1"/>
                </a:solidFill>
                <a:latin typeface="Britannic Bold" panose="020B0903060703020204" pitchFamily="34" charset="0"/>
              </a:rPr>
              <a:t>and work, unfortunately these stereotypes are still relevant for women. Women who try to make a career face many problems</a:t>
            </a:r>
            <a:endParaRPr lang="en-US" sz="2800" u="sng" dirty="0">
              <a:solidFill>
                <a:schemeClr val="bg1"/>
              </a:solidFill>
              <a:latin typeface="Britannic Bold" panose="020B0903060703020204" pitchFamily="34" charset="0"/>
            </a:endParaRPr>
          </a:p>
        </p:txBody>
      </p:sp>
      <p:pic>
        <p:nvPicPr>
          <p:cNvPr id="5" name="Рисунок 4">
            <a:extLst>
              <a:ext uri="{FF2B5EF4-FFF2-40B4-BE49-F238E27FC236}">
                <a16:creationId xmlns:a16="http://schemas.microsoft.com/office/drawing/2014/main" id="{475E713A-22F0-4581-A52B-E0340E736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394" y="314323"/>
            <a:ext cx="4411331" cy="6629402"/>
          </a:xfrm>
          <a:prstGeom prst="rect">
            <a:avLst/>
          </a:prstGeom>
        </p:spPr>
      </p:pic>
      <p:pic>
        <p:nvPicPr>
          <p:cNvPr id="15" name="Рисунок 14">
            <a:extLst>
              <a:ext uri="{FF2B5EF4-FFF2-40B4-BE49-F238E27FC236}">
                <a16:creationId xmlns:a16="http://schemas.microsoft.com/office/drawing/2014/main" id="{1057281F-AA87-4B80-BF56-7BB67809C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99" y="2924132"/>
            <a:ext cx="6913893" cy="3688697"/>
          </a:xfrm>
          <a:prstGeom prst="rect">
            <a:avLst/>
          </a:prstGeom>
          <a:ln w="76200">
            <a:solidFill>
              <a:srgbClr val="7030A0"/>
            </a:solidFill>
          </a:ln>
        </p:spPr>
      </p:pic>
      <p:sp>
        <p:nvSpPr>
          <p:cNvPr id="16" name="Заголовок 13">
            <a:extLst>
              <a:ext uri="{FF2B5EF4-FFF2-40B4-BE49-F238E27FC236}">
                <a16:creationId xmlns:a16="http://schemas.microsoft.com/office/drawing/2014/main" id="{17B26F22-054C-4BB7-A597-AF49FC95DFF8}"/>
              </a:ext>
            </a:extLst>
          </p:cNvPr>
          <p:cNvSpPr txBox="1">
            <a:spLocks/>
          </p:cNvSpPr>
          <p:nvPr/>
        </p:nvSpPr>
        <p:spPr>
          <a:xfrm>
            <a:off x="7530466" y="4732049"/>
            <a:ext cx="2042159" cy="188078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DF2B6A"/>
                </a:solidFill>
                <a:latin typeface="Cooper Black" panose="0208090404030B020404" pitchFamily="18" charset="0"/>
              </a:rPr>
              <a:t>Women’s</a:t>
            </a:r>
            <a:r>
              <a:rPr lang="en-US" sz="4000" dirty="0">
                <a:solidFill>
                  <a:srgbClr val="7030A0"/>
                </a:solidFill>
                <a:latin typeface="Cooper Black" panose="0208090404030B020404" pitchFamily="18" charset="0"/>
              </a:rPr>
              <a:t> payments are  </a:t>
            </a:r>
            <a:r>
              <a:rPr lang="en-US" sz="4000" u="sng" dirty="0">
                <a:solidFill>
                  <a:srgbClr val="7030A0"/>
                </a:solidFill>
                <a:latin typeface="Cooper Black" panose="0208090404030B020404" pitchFamily="18" charset="0"/>
              </a:rPr>
              <a:t>18% </a:t>
            </a:r>
            <a:r>
              <a:rPr lang="en-US" sz="4000" dirty="0">
                <a:solidFill>
                  <a:srgbClr val="7030A0"/>
                </a:solidFill>
                <a:latin typeface="Cooper Black" panose="0208090404030B020404" pitchFamily="18" charset="0"/>
              </a:rPr>
              <a:t>smaller than </a:t>
            </a:r>
            <a:r>
              <a:rPr lang="en-US" sz="4000" dirty="0">
                <a:solidFill>
                  <a:srgbClr val="00B0F0"/>
                </a:solidFill>
                <a:latin typeface="Cooper Black" panose="0208090404030B020404" pitchFamily="18" charset="0"/>
              </a:rPr>
              <a:t>men’s</a:t>
            </a:r>
          </a:p>
        </p:txBody>
      </p:sp>
    </p:spTree>
    <p:extLst>
      <p:ext uri="{BB962C8B-B14F-4D97-AF65-F5344CB8AC3E}">
        <p14:creationId xmlns:p14="http://schemas.microsoft.com/office/powerpoint/2010/main" val="32506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0"/>
                                        <p:tgtEl>
                                          <p:spTgt spid="12"/>
                                        </p:tgtEl>
                                      </p:cBhvr>
                                    </p:animEffect>
                                    <p:anim calcmode="lin" valueType="num">
                                      <p:cBhvr>
                                        <p:cTn id="8" dur="1500" fill="hold"/>
                                        <p:tgtEl>
                                          <p:spTgt spid="12"/>
                                        </p:tgtEl>
                                        <p:attrNameLst>
                                          <p:attrName>ppt_x</p:attrName>
                                        </p:attrNameLst>
                                      </p:cBhvr>
                                      <p:tavLst>
                                        <p:tav tm="0">
                                          <p:val>
                                            <p:strVal val="#ppt_x"/>
                                          </p:val>
                                        </p:tav>
                                        <p:tav tm="100000">
                                          <p:val>
                                            <p:strVal val="#ppt_x"/>
                                          </p:val>
                                        </p:tav>
                                      </p:tavLst>
                                    </p:anim>
                                    <p:anim calcmode="lin" valueType="num">
                                      <p:cBhvr>
                                        <p:cTn id="9" dur="1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childTnLst>
                          </p:cTn>
                        </p:par>
                        <p:par>
                          <p:cTn id="14" fill="hold">
                            <p:stCondLst>
                              <p:cond delay="2500"/>
                            </p:stCondLst>
                            <p:childTnLst>
                              <p:par>
                                <p:cTn id="15" presetID="22" presetClass="entr" presetSubtype="8" fill="hold" grpId="0" nodeType="afterEffect">
                                  <p:stCondLst>
                                    <p:cond delay="300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2000"/>
                                        <p:tgtEl>
                                          <p:spTgt spid="16"/>
                                        </p:tgtEl>
                                      </p:cBhvr>
                                    </p:animEffect>
                                  </p:childTnLst>
                                </p:cTn>
                              </p:par>
                            </p:childTnLst>
                          </p:cTn>
                        </p:par>
                        <p:par>
                          <p:cTn id="18" fill="hold">
                            <p:stCondLst>
                              <p:cond delay="7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3">
            <a:extLst>
              <a:ext uri="{FF2B5EF4-FFF2-40B4-BE49-F238E27FC236}">
                <a16:creationId xmlns:a16="http://schemas.microsoft.com/office/drawing/2014/main" id="{A5BFD3B6-5F26-43BE-8BB5-A6ACC6D1D48A}"/>
              </a:ext>
            </a:extLst>
          </p:cNvPr>
          <p:cNvSpPr txBox="1">
            <a:spLocks/>
          </p:cNvSpPr>
          <p:nvPr/>
        </p:nvSpPr>
        <p:spPr>
          <a:xfrm>
            <a:off x="5225904" y="3011169"/>
            <a:ext cx="6950480" cy="34499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chemeClr val="bg1"/>
                </a:solidFill>
                <a:latin typeface="Britannic Bold" panose="020B0903060703020204" pitchFamily="34" charset="0"/>
              </a:rPr>
              <a:t>Yes, the situation has become much better thanks to feminists, however, there are still problems in society which I will tell you about now</a:t>
            </a:r>
          </a:p>
        </p:txBody>
      </p:sp>
      <p:sp>
        <p:nvSpPr>
          <p:cNvPr id="3" name="Заголовок 2">
            <a:extLst>
              <a:ext uri="{FF2B5EF4-FFF2-40B4-BE49-F238E27FC236}">
                <a16:creationId xmlns:a16="http://schemas.microsoft.com/office/drawing/2014/main" id="{2C994202-006E-46C5-A3AA-2B448DC0E727}"/>
              </a:ext>
            </a:extLst>
          </p:cNvPr>
          <p:cNvSpPr>
            <a:spLocks noGrp="1"/>
          </p:cNvSpPr>
          <p:nvPr>
            <p:ph type="ctrTitle"/>
          </p:nvPr>
        </p:nvSpPr>
        <p:spPr/>
        <p:txBody>
          <a:bodyPr/>
          <a:lstStyle/>
          <a:p>
            <a:endParaRPr lang="en-US"/>
          </a:p>
        </p:txBody>
      </p:sp>
      <p:pic>
        <p:nvPicPr>
          <p:cNvPr id="6" name="Рисунок 5">
            <a:extLst>
              <a:ext uri="{FF2B5EF4-FFF2-40B4-BE49-F238E27FC236}">
                <a16:creationId xmlns:a16="http://schemas.microsoft.com/office/drawing/2014/main" id="{049B9276-DD46-4AD0-A924-0887D5330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2266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0" y="115512"/>
            <a:ext cx="7258639" cy="1160675"/>
          </a:xfrm>
        </p:spPr>
        <p:txBody>
          <a:bodyPr>
            <a:normAutofit fontScale="90000"/>
          </a:bodyPr>
          <a:lstStyle/>
          <a:p>
            <a:pPr algn="l"/>
            <a:r>
              <a:rPr lang="en-US" sz="4000" dirty="0">
                <a:solidFill>
                  <a:srgbClr val="7030A0"/>
                </a:solidFill>
                <a:latin typeface="Cooper Black" panose="0208090404030B020404" pitchFamily="18" charset="0"/>
              </a:rPr>
              <a:t>Problem #2 Children are only a woman's responsibility</a:t>
            </a:r>
          </a:p>
        </p:txBody>
      </p:sp>
      <p:sp>
        <p:nvSpPr>
          <p:cNvPr id="9" name="TextBox 8">
            <a:extLst>
              <a:ext uri="{FF2B5EF4-FFF2-40B4-BE49-F238E27FC236}">
                <a16:creationId xmlns:a16="http://schemas.microsoft.com/office/drawing/2014/main" id="{4A5E9CE5-A989-4B1C-B034-9AFE7E14A349}"/>
              </a:ext>
            </a:extLst>
          </p:cNvPr>
          <p:cNvSpPr txBox="1"/>
          <p:nvPr/>
        </p:nvSpPr>
        <p:spPr>
          <a:xfrm>
            <a:off x="237882" y="1458983"/>
            <a:ext cx="5983120" cy="5078313"/>
          </a:xfrm>
          <a:prstGeom prst="rect">
            <a:avLst/>
          </a:prstGeom>
          <a:noFill/>
        </p:spPr>
        <p:txBody>
          <a:bodyPr wrap="square">
            <a:spAutoFit/>
          </a:bodyPr>
          <a:lstStyle/>
          <a:p>
            <a:r>
              <a:rPr lang="en-US" sz="2700" dirty="0">
                <a:solidFill>
                  <a:schemeClr val="bg1"/>
                </a:solidFill>
                <a:latin typeface="Britannic Bold" panose="020B0903060703020204" pitchFamily="34" charset="0"/>
              </a:rPr>
              <a:t>Since ancient times children have been considered exclusively a woman's business, many still think so. In Muslim, African and Indian countries the main goal of a woman's life are children. When a child is born the woman usually has to leave her job even if she earns more than her husband. And if a woman doesn’t want to give up her career, then she has to work and raise a child at the same time.</a:t>
            </a:r>
            <a:endParaRPr lang="en-US" sz="2800" u="sng" dirty="0">
              <a:solidFill>
                <a:schemeClr val="bg1"/>
              </a:solidFill>
              <a:latin typeface="Britannic Bold" panose="020B0903060703020204" pitchFamily="34" charset="0"/>
            </a:endParaRPr>
          </a:p>
        </p:txBody>
      </p:sp>
      <p:pic>
        <p:nvPicPr>
          <p:cNvPr id="4" name="Рисунок 3">
            <a:extLst>
              <a:ext uri="{FF2B5EF4-FFF2-40B4-BE49-F238E27FC236}">
                <a16:creationId xmlns:a16="http://schemas.microsoft.com/office/drawing/2014/main" id="{94EE8C64-6320-4AAD-939F-958CB6983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8639" y="359030"/>
            <a:ext cx="4604955" cy="3069970"/>
          </a:xfrm>
          <a:prstGeom prst="rect">
            <a:avLst/>
          </a:prstGeom>
          <a:ln w="76200">
            <a:solidFill>
              <a:srgbClr val="7030A0"/>
            </a:solidFill>
          </a:ln>
        </p:spPr>
      </p:pic>
      <p:pic>
        <p:nvPicPr>
          <p:cNvPr id="6" name="Рисунок 5">
            <a:extLst>
              <a:ext uri="{FF2B5EF4-FFF2-40B4-BE49-F238E27FC236}">
                <a16:creationId xmlns:a16="http://schemas.microsoft.com/office/drawing/2014/main" id="{67C27CF4-EA85-43AC-A4A8-853D6294A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681" y="3522999"/>
            <a:ext cx="5449913" cy="3042770"/>
          </a:xfrm>
          <a:prstGeom prst="rect">
            <a:avLst/>
          </a:prstGeom>
          <a:ln w="76200">
            <a:solidFill>
              <a:srgbClr val="7030A0"/>
            </a:solidFill>
          </a:ln>
        </p:spPr>
      </p:pic>
    </p:spTree>
    <p:extLst>
      <p:ext uri="{BB962C8B-B14F-4D97-AF65-F5344CB8AC3E}">
        <p14:creationId xmlns:p14="http://schemas.microsoft.com/office/powerpoint/2010/main" val="364615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anim calcmode="lin" valueType="num">
                                      <p:cBhvr>
                                        <p:cTn id="8" dur="1500" fill="hold"/>
                                        <p:tgtEl>
                                          <p:spTgt spid="9"/>
                                        </p:tgtEl>
                                        <p:attrNameLst>
                                          <p:attrName>ppt_x</p:attrName>
                                        </p:attrNameLst>
                                      </p:cBhvr>
                                      <p:tavLst>
                                        <p:tav tm="0">
                                          <p:val>
                                            <p:strVal val="#ppt_x"/>
                                          </p:val>
                                        </p:tav>
                                        <p:tav tm="100000">
                                          <p:val>
                                            <p:strVal val="#ppt_x"/>
                                          </p:val>
                                        </p:tav>
                                      </p:tavLst>
                                    </p:anim>
                                    <p:anim calcmode="lin" valueType="num">
                                      <p:cBhvr>
                                        <p:cTn id="9" dur="1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91440" y="114299"/>
            <a:ext cx="9144000" cy="728255"/>
          </a:xfrm>
        </p:spPr>
        <p:txBody>
          <a:bodyPr>
            <a:normAutofit/>
          </a:bodyPr>
          <a:lstStyle/>
          <a:p>
            <a:pPr algn="l"/>
            <a:r>
              <a:rPr lang="en-US" sz="4000" dirty="0">
                <a:solidFill>
                  <a:srgbClr val="7030A0"/>
                </a:solidFill>
                <a:latin typeface="Cooper Black" panose="0208090404030B020404" pitchFamily="18" charset="0"/>
              </a:rPr>
              <a:t>Problem #3.1: Women in Sport.</a:t>
            </a:r>
          </a:p>
        </p:txBody>
      </p:sp>
      <p:pic>
        <p:nvPicPr>
          <p:cNvPr id="6" name="Рисунок 5">
            <a:extLst>
              <a:ext uri="{FF2B5EF4-FFF2-40B4-BE49-F238E27FC236}">
                <a16:creationId xmlns:a16="http://schemas.microsoft.com/office/drawing/2014/main" id="{095189ED-250A-4D97-A2F4-DBF9B3563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5025" y="1395167"/>
            <a:ext cx="4842149" cy="4867768"/>
          </a:xfrm>
          <a:prstGeom prst="rect">
            <a:avLst/>
          </a:prstGeom>
          <a:ln w="76200">
            <a:solidFill>
              <a:srgbClr val="7030A0"/>
            </a:solidFill>
          </a:ln>
        </p:spPr>
      </p:pic>
      <p:sp>
        <p:nvSpPr>
          <p:cNvPr id="18" name="TextBox 17">
            <a:extLst>
              <a:ext uri="{FF2B5EF4-FFF2-40B4-BE49-F238E27FC236}">
                <a16:creationId xmlns:a16="http://schemas.microsoft.com/office/drawing/2014/main" id="{9F6282C5-6009-4EEE-A41F-E282BE99F1A7}"/>
              </a:ext>
            </a:extLst>
          </p:cNvPr>
          <p:cNvSpPr txBox="1"/>
          <p:nvPr/>
        </p:nvSpPr>
        <p:spPr>
          <a:xfrm>
            <a:off x="164265" y="1739564"/>
            <a:ext cx="5972832" cy="3785652"/>
          </a:xfrm>
          <a:prstGeom prst="rect">
            <a:avLst/>
          </a:prstGeom>
          <a:noFill/>
        </p:spPr>
        <p:txBody>
          <a:bodyPr wrap="square">
            <a:spAutoFit/>
          </a:bodyPr>
          <a:lstStyle/>
          <a:p>
            <a:r>
              <a:rPr lang="en-US" sz="3000" dirty="0">
                <a:solidFill>
                  <a:schemeClr val="bg1"/>
                </a:solidFill>
                <a:latin typeface="Britannic Bold" panose="020B0903060703020204" pitchFamily="34" charset="0"/>
              </a:rPr>
              <a:t>Unfortunately, sports are divided into "</a:t>
            </a:r>
            <a:r>
              <a:rPr lang="en-US" sz="3000" dirty="0">
                <a:solidFill>
                  <a:srgbClr val="00B0F0"/>
                </a:solidFill>
                <a:latin typeface="Britannic Bold" panose="020B0903060703020204" pitchFamily="34" charset="0"/>
              </a:rPr>
              <a:t>normal</a:t>
            </a:r>
            <a:r>
              <a:rPr lang="en-US" sz="3000" dirty="0">
                <a:solidFill>
                  <a:schemeClr val="bg1"/>
                </a:solidFill>
                <a:latin typeface="Britannic Bold" panose="020B0903060703020204" pitchFamily="34" charset="0"/>
              </a:rPr>
              <a:t> (for </a:t>
            </a:r>
            <a:r>
              <a:rPr lang="en-US" sz="3000" dirty="0">
                <a:solidFill>
                  <a:srgbClr val="00B0F0"/>
                </a:solidFill>
                <a:latin typeface="Britannic Bold" panose="020B0903060703020204" pitchFamily="34" charset="0"/>
              </a:rPr>
              <a:t>men</a:t>
            </a:r>
            <a:r>
              <a:rPr lang="en-US" sz="3000" dirty="0">
                <a:solidFill>
                  <a:schemeClr val="bg1"/>
                </a:solidFill>
                <a:latin typeface="Britannic Bold" panose="020B0903060703020204" pitchFamily="34" charset="0"/>
              </a:rPr>
              <a:t>)" and </a:t>
            </a:r>
            <a:r>
              <a:rPr lang="en-US" sz="3000" dirty="0">
                <a:solidFill>
                  <a:srgbClr val="DD50B0"/>
                </a:solidFill>
                <a:latin typeface="Britannic Bold" panose="020B0903060703020204" pitchFamily="34" charset="0"/>
              </a:rPr>
              <a:t>women's</a:t>
            </a:r>
            <a:r>
              <a:rPr lang="en-US" sz="3000" dirty="0">
                <a:solidFill>
                  <a:schemeClr val="bg1"/>
                </a:solidFill>
                <a:latin typeface="Britannic Bold" panose="020B0903060703020204" pitchFamily="34" charset="0"/>
              </a:rPr>
              <a:t> sports. If you look at the statistics, </a:t>
            </a:r>
            <a:r>
              <a:rPr lang="en-US" sz="3000" dirty="0">
                <a:solidFill>
                  <a:srgbClr val="00B0F0"/>
                </a:solidFill>
                <a:latin typeface="Britannic Bold" panose="020B0903060703020204" pitchFamily="34" charset="0"/>
              </a:rPr>
              <a:t>normal sports</a:t>
            </a:r>
            <a:r>
              <a:rPr lang="en-US" sz="3000" dirty="0">
                <a:solidFill>
                  <a:srgbClr val="25D990"/>
                </a:solidFill>
                <a:latin typeface="Britannic Bold" panose="020B0903060703020204" pitchFamily="34" charset="0"/>
              </a:rPr>
              <a:t> </a:t>
            </a:r>
            <a:r>
              <a:rPr lang="en-US" sz="3000" dirty="0">
                <a:solidFill>
                  <a:schemeClr val="bg1"/>
                </a:solidFill>
                <a:latin typeface="Britannic Bold" panose="020B0903060703020204" pitchFamily="34" charset="0"/>
              </a:rPr>
              <a:t>are much more popular than </a:t>
            </a:r>
            <a:r>
              <a:rPr lang="en-US" sz="3000" dirty="0">
                <a:solidFill>
                  <a:srgbClr val="DD50B0"/>
                </a:solidFill>
                <a:latin typeface="Britannic Bold" panose="020B0903060703020204" pitchFamily="34" charset="0"/>
              </a:rPr>
              <a:t>"women's sports</a:t>
            </a:r>
            <a:r>
              <a:rPr lang="en-US" sz="3000" dirty="0">
                <a:solidFill>
                  <a:schemeClr val="bg1"/>
                </a:solidFill>
                <a:latin typeface="Britannic Bold" panose="020B0903060703020204" pitchFamily="34" charset="0"/>
              </a:rPr>
              <a:t>", because of this, women athletes and women's sports agencies earn much less.</a:t>
            </a:r>
          </a:p>
        </p:txBody>
      </p:sp>
    </p:spTree>
    <p:extLst>
      <p:ext uri="{BB962C8B-B14F-4D97-AF65-F5344CB8AC3E}">
        <p14:creationId xmlns:p14="http://schemas.microsoft.com/office/powerpoint/2010/main" val="305363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0" y="547932"/>
            <a:ext cx="9144000" cy="728255"/>
          </a:xfrm>
        </p:spPr>
        <p:txBody>
          <a:bodyPr>
            <a:normAutofit fontScale="90000"/>
          </a:bodyPr>
          <a:lstStyle/>
          <a:p>
            <a:pPr algn="l"/>
            <a:r>
              <a:rPr lang="en-US" sz="4000" dirty="0">
                <a:solidFill>
                  <a:srgbClr val="7030A0"/>
                </a:solidFill>
                <a:latin typeface="Cooper Black" panose="0208090404030B020404" pitchFamily="18" charset="0"/>
              </a:rPr>
              <a:t>Problem #3.2: sexualization of women's uniforms in sports </a:t>
            </a:r>
          </a:p>
        </p:txBody>
      </p:sp>
      <p:pic>
        <p:nvPicPr>
          <p:cNvPr id="10" name="Рисунок 9">
            <a:extLst>
              <a:ext uri="{FF2B5EF4-FFF2-40B4-BE49-F238E27FC236}">
                <a16:creationId xmlns:a16="http://schemas.microsoft.com/office/drawing/2014/main" id="{E6B17A54-563B-4662-A0D3-1AEDC72C7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18" y="1466850"/>
            <a:ext cx="4876800" cy="3924300"/>
          </a:xfrm>
          <a:prstGeom prst="rect">
            <a:avLst/>
          </a:prstGeom>
          <a:ln w="76200">
            <a:solidFill>
              <a:srgbClr val="7030A0"/>
            </a:solidFill>
          </a:ln>
        </p:spPr>
      </p:pic>
      <p:pic>
        <p:nvPicPr>
          <p:cNvPr id="12" name="Рисунок 11">
            <a:extLst>
              <a:ext uri="{FF2B5EF4-FFF2-40B4-BE49-F238E27FC236}">
                <a16:creationId xmlns:a16="http://schemas.microsoft.com/office/drawing/2014/main" id="{01A8CC9E-2666-4974-8C48-B81C2996D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070" y="912059"/>
            <a:ext cx="4147794" cy="4147794"/>
          </a:xfrm>
          <a:prstGeom prst="rect">
            <a:avLst/>
          </a:prstGeom>
          <a:solidFill>
            <a:srgbClr val="7030A0"/>
          </a:solidFill>
          <a:ln w="76200">
            <a:solidFill>
              <a:srgbClr val="7030A0"/>
            </a:solidFill>
          </a:ln>
        </p:spPr>
      </p:pic>
      <p:pic>
        <p:nvPicPr>
          <p:cNvPr id="7" name="Рисунок 6">
            <a:extLst>
              <a:ext uri="{FF2B5EF4-FFF2-40B4-BE49-F238E27FC236}">
                <a16:creationId xmlns:a16="http://schemas.microsoft.com/office/drawing/2014/main" id="{7FB570E4-5C4A-4E2C-94A2-80366C213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0210" y="3223050"/>
            <a:ext cx="3519438" cy="3519438"/>
          </a:xfrm>
          <a:prstGeom prst="rect">
            <a:avLst/>
          </a:prstGeom>
          <a:ln w="76200">
            <a:solidFill>
              <a:srgbClr val="7030A0"/>
            </a:solidFill>
          </a:ln>
        </p:spPr>
      </p:pic>
    </p:spTree>
    <p:extLst>
      <p:ext uri="{BB962C8B-B14F-4D97-AF65-F5344CB8AC3E}">
        <p14:creationId xmlns:p14="http://schemas.microsoft.com/office/powerpoint/2010/main" val="423246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132779" y="547932"/>
            <a:ext cx="9144000" cy="728255"/>
          </a:xfrm>
        </p:spPr>
        <p:txBody>
          <a:bodyPr>
            <a:normAutofit fontScale="90000"/>
          </a:bodyPr>
          <a:lstStyle/>
          <a:p>
            <a:pPr algn="l"/>
            <a:r>
              <a:rPr lang="en-US" sz="4000" dirty="0">
                <a:solidFill>
                  <a:srgbClr val="7030A0"/>
                </a:solidFill>
                <a:latin typeface="Cooper Black" panose="0208090404030B020404" pitchFamily="18" charset="0"/>
              </a:rPr>
              <a:t>Problem #</a:t>
            </a:r>
            <a:r>
              <a:rPr lang="ru-RU" sz="4000" dirty="0">
                <a:solidFill>
                  <a:srgbClr val="7030A0"/>
                </a:solidFill>
                <a:latin typeface="Cooper Black" panose="0208090404030B020404" pitchFamily="18" charset="0"/>
              </a:rPr>
              <a:t>4</a:t>
            </a:r>
            <a:r>
              <a:rPr lang="en-US" sz="4000" dirty="0">
                <a:solidFill>
                  <a:srgbClr val="7030A0"/>
                </a:solidFill>
                <a:latin typeface="Cooper Black" panose="0208090404030B020404" pitchFamily="18" charset="0"/>
              </a:rPr>
              <a:t>.1: Sexual violence and harassment:</a:t>
            </a:r>
          </a:p>
        </p:txBody>
      </p:sp>
      <p:sp>
        <p:nvSpPr>
          <p:cNvPr id="9" name="TextBox 8">
            <a:extLst>
              <a:ext uri="{FF2B5EF4-FFF2-40B4-BE49-F238E27FC236}">
                <a16:creationId xmlns:a16="http://schemas.microsoft.com/office/drawing/2014/main" id="{FB856734-B10E-4DBF-8B19-C9962E7D2EFE}"/>
              </a:ext>
            </a:extLst>
          </p:cNvPr>
          <p:cNvSpPr txBox="1"/>
          <p:nvPr/>
        </p:nvSpPr>
        <p:spPr>
          <a:xfrm>
            <a:off x="75138" y="1597854"/>
            <a:ext cx="7164648" cy="1338828"/>
          </a:xfrm>
          <a:prstGeom prst="rect">
            <a:avLst/>
          </a:prstGeom>
          <a:noFill/>
        </p:spPr>
        <p:txBody>
          <a:bodyPr wrap="square">
            <a:spAutoFit/>
          </a:bodyPr>
          <a:lstStyle/>
          <a:p>
            <a:pPr marL="457200" indent="-457200">
              <a:buFont typeface="Arial" panose="020B0604020202020204" pitchFamily="34" charset="0"/>
              <a:buChar char="•"/>
            </a:pPr>
            <a:r>
              <a:rPr lang="en-US" sz="2700" dirty="0">
                <a:solidFill>
                  <a:schemeClr val="bg1"/>
                </a:solidFill>
                <a:latin typeface="Britannic Bold" panose="020B0903060703020204" pitchFamily="34" charset="0"/>
              </a:rPr>
              <a:t>Sexual Violence: Many women experience sexual violence and harassment in both their personal and professional lives.</a:t>
            </a:r>
            <a:endParaRPr lang="en-US" sz="2800" u="sng" dirty="0">
              <a:solidFill>
                <a:schemeClr val="bg1"/>
              </a:solidFill>
              <a:latin typeface="Britannic Bold" panose="020B0903060703020204" pitchFamily="34" charset="0"/>
            </a:endParaRPr>
          </a:p>
        </p:txBody>
      </p:sp>
      <p:sp>
        <p:nvSpPr>
          <p:cNvPr id="15" name="TextBox 14">
            <a:extLst>
              <a:ext uri="{FF2B5EF4-FFF2-40B4-BE49-F238E27FC236}">
                <a16:creationId xmlns:a16="http://schemas.microsoft.com/office/drawing/2014/main" id="{074E0350-1D95-4BC7-92B2-B02F1F36EE79}"/>
              </a:ext>
            </a:extLst>
          </p:cNvPr>
          <p:cNvSpPr txBox="1"/>
          <p:nvPr/>
        </p:nvSpPr>
        <p:spPr>
          <a:xfrm>
            <a:off x="141401" y="3310745"/>
            <a:ext cx="6636470" cy="1338828"/>
          </a:xfrm>
          <a:prstGeom prst="rect">
            <a:avLst/>
          </a:prstGeom>
          <a:noFill/>
        </p:spPr>
        <p:txBody>
          <a:bodyPr wrap="square">
            <a:spAutoFit/>
          </a:bodyPr>
          <a:lstStyle/>
          <a:p>
            <a:pPr marL="457200" indent="-457200">
              <a:buFont typeface="Arial" panose="020B0604020202020204" pitchFamily="34" charset="0"/>
              <a:buChar char="•"/>
            </a:pPr>
            <a:r>
              <a:rPr lang="en-US" sz="2700" dirty="0">
                <a:solidFill>
                  <a:schemeClr val="bg1"/>
                </a:solidFill>
                <a:latin typeface="Britannic Bold" panose="020B0903060703020204" pitchFamily="34" charset="0"/>
              </a:rPr>
              <a:t>Lack of support: Often women do not receive the support and protection they need from the justice system.</a:t>
            </a:r>
            <a:endParaRPr lang="en-US" sz="2800" u="sng" dirty="0">
              <a:solidFill>
                <a:schemeClr val="bg1"/>
              </a:solidFill>
              <a:latin typeface="Britannic Bold" panose="020B0903060703020204" pitchFamily="34" charset="0"/>
            </a:endParaRPr>
          </a:p>
        </p:txBody>
      </p:sp>
      <p:sp>
        <p:nvSpPr>
          <p:cNvPr id="16" name="TextBox 15">
            <a:extLst>
              <a:ext uri="{FF2B5EF4-FFF2-40B4-BE49-F238E27FC236}">
                <a16:creationId xmlns:a16="http://schemas.microsoft.com/office/drawing/2014/main" id="{2EAD096F-0E2E-42E8-A495-287BDC93FCBA}"/>
              </a:ext>
            </a:extLst>
          </p:cNvPr>
          <p:cNvSpPr txBox="1"/>
          <p:nvPr/>
        </p:nvSpPr>
        <p:spPr>
          <a:xfrm>
            <a:off x="75138" y="4971240"/>
            <a:ext cx="6636470" cy="1338828"/>
          </a:xfrm>
          <a:prstGeom prst="rect">
            <a:avLst/>
          </a:prstGeom>
          <a:noFill/>
        </p:spPr>
        <p:txBody>
          <a:bodyPr wrap="square">
            <a:spAutoFit/>
          </a:bodyPr>
          <a:lstStyle/>
          <a:p>
            <a:pPr marL="457200" indent="-457200">
              <a:buFont typeface="Arial" panose="020B0604020202020204" pitchFamily="34" charset="0"/>
              <a:buChar char="•"/>
            </a:pPr>
            <a:r>
              <a:rPr lang="en-US" sz="2700" dirty="0">
                <a:solidFill>
                  <a:schemeClr val="bg1"/>
                </a:solidFill>
                <a:latin typeface="Britannic Bold" panose="020B0903060703020204" pitchFamily="34" charset="0"/>
              </a:rPr>
              <a:t>Very often when a woman is raped, society blames the woman for it "You shouldn't have dressed like that“ </a:t>
            </a:r>
            <a:endParaRPr lang="en-US" sz="2800" u="sng" dirty="0">
              <a:solidFill>
                <a:schemeClr val="bg1"/>
              </a:solidFill>
              <a:latin typeface="Britannic Bold" panose="020B0903060703020204" pitchFamily="34" charset="0"/>
            </a:endParaRPr>
          </a:p>
        </p:txBody>
      </p:sp>
      <p:pic>
        <p:nvPicPr>
          <p:cNvPr id="5" name="Рисунок 4">
            <a:extLst>
              <a:ext uri="{FF2B5EF4-FFF2-40B4-BE49-F238E27FC236}">
                <a16:creationId xmlns:a16="http://schemas.microsoft.com/office/drawing/2014/main" id="{343AE260-865A-4A94-883A-EFEF08977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846" y="821778"/>
            <a:ext cx="4338753" cy="2890980"/>
          </a:xfrm>
          <a:prstGeom prst="rect">
            <a:avLst/>
          </a:prstGeom>
          <a:ln w="76200">
            <a:solidFill>
              <a:srgbClr val="7030A0"/>
            </a:solidFill>
          </a:ln>
        </p:spPr>
      </p:pic>
      <p:pic>
        <p:nvPicPr>
          <p:cNvPr id="17" name="Рисунок 16">
            <a:extLst>
              <a:ext uri="{FF2B5EF4-FFF2-40B4-BE49-F238E27FC236}">
                <a16:creationId xmlns:a16="http://schemas.microsoft.com/office/drawing/2014/main" id="{590BE46C-4210-4A91-8B43-BA9757E27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995" y="3980159"/>
            <a:ext cx="4771569" cy="2572905"/>
          </a:xfrm>
          <a:prstGeom prst="rect">
            <a:avLst/>
          </a:prstGeom>
          <a:ln w="76200">
            <a:solidFill>
              <a:srgbClr val="7030A0"/>
            </a:solidFill>
          </a:ln>
        </p:spPr>
      </p:pic>
    </p:spTree>
    <p:extLst>
      <p:ext uri="{BB962C8B-B14F-4D97-AF65-F5344CB8AC3E}">
        <p14:creationId xmlns:p14="http://schemas.microsoft.com/office/powerpoint/2010/main" val="123842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1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132779" y="547932"/>
            <a:ext cx="9144000" cy="728255"/>
          </a:xfrm>
        </p:spPr>
        <p:txBody>
          <a:bodyPr>
            <a:normAutofit fontScale="90000"/>
          </a:bodyPr>
          <a:lstStyle/>
          <a:p>
            <a:pPr algn="l"/>
            <a:r>
              <a:rPr lang="en-US" sz="4000" dirty="0">
                <a:solidFill>
                  <a:srgbClr val="7030A0"/>
                </a:solidFill>
                <a:latin typeface="Cooper Black" panose="0208090404030B020404" pitchFamily="18" charset="0"/>
              </a:rPr>
              <a:t>Problem #</a:t>
            </a:r>
            <a:r>
              <a:rPr lang="ru-RU" sz="4000" dirty="0">
                <a:solidFill>
                  <a:srgbClr val="7030A0"/>
                </a:solidFill>
                <a:latin typeface="Cooper Black" panose="0208090404030B020404" pitchFamily="18" charset="0"/>
              </a:rPr>
              <a:t>4</a:t>
            </a:r>
            <a:r>
              <a:rPr lang="en-US" sz="4000" dirty="0">
                <a:solidFill>
                  <a:srgbClr val="7030A0"/>
                </a:solidFill>
                <a:latin typeface="Cooper Black" panose="0208090404030B020404" pitchFamily="18" charset="0"/>
              </a:rPr>
              <a:t>.2: </a:t>
            </a:r>
            <a:r>
              <a:rPr lang="en-US" sz="4000" dirty="0">
                <a:solidFill>
                  <a:srgbClr val="7030A0"/>
                </a:solidFill>
                <a:latin typeface="Britannic Bold" panose="020B0903060703020204" pitchFamily="34" charset="0"/>
              </a:rPr>
              <a:t>"You shouldn't have dressed like that“ </a:t>
            </a:r>
            <a:r>
              <a:rPr lang="en-US" sz="4000" dirty="0">
                <a:solidFill>
                  <a:srgbClr val="7030A0"/>
                </a:solidFill>
                <a:latin typeface="Cooper Black" panose="0208090404030B020404" pitchFamily="18" charset="0"/>
              </a:rPr>
              <a:t>:</a:t>
            </a:r>
          </a:p>
        </p:txBody>
      </p:sp>
      <p:sp>
        <p:nvSpPr>
          <p:cNvPr id="16" name="TextBox 15">
            <a:extLst>
              <a:ext uri="{FF2B5EF4-FFF2-40B4-BE49-F238E27FC236}">
                <a16:creationId xmlns:a16="http://schemas.microsoft.com/office/drawing/2014/main" id="{2EAD096F-0E2E-42E8-A495-287BDC93FCBA}"/>
              </a:ext>
            </a:extLst>
          </p:cNvPr>
          <p:cNvSpPr txBox="1"/>
          <p:nvPr/>
        </p:nvSpPr>
        <p:spPr>
          <a:xfrm>
            <a:off x="132779" y="1370148"/>
            <a:ext cx="6636470" cy="4785926"/>
          </a:xfrm>
          <a:prstGeom prst="rect">
            <a:avLst/>
          </a:prstGeom>
          <a:noFill/>
        </p:spPr>
        <p:txBody>
          <a:bodyPr wrap="square">
            <a:spAutoFit/>
          </a:bodyPr>
          <a:lstStyle/>
          <a:p>
            <a:r>
              <a:rPr lang="en-US" sz="2700" dirty="0">
                <a:solidFill>
                  <a:schemeClr val="bg1"/>
                </a:solidFill>
                <a:latin typeface="Britannic Bold" panose="020B0903060703020204" pitchFamily="34" charset="0"/>
              </a:rPr>
              <a:t>Very often when a woman is raped, society blames the woman for it "You shouldn't have dressed like that“ </a:t>
            </a:r>
            <a:endParaRPr lang="ru-RU" sz="2700" dirty="0">
              <a:solidFill>
                <a:schemeClr val="bg1"/>
              </a:solidFill>
              <a:latin typeface="Britannic Bold" panose="020B0903060703020204" pitchFamily="34" charset="0"/>
            </a:endParaRPr>
          </a:p>
          <a:p>
            <a:endParaRPr lang="en-US" sz="2800" dirty="0">
              <a:solidFill>
                <a:schemeClr val="bg1"/>
              </a:solidFill>
              <a:latin typeface="Britannic Bold" panose="020B0903060703020204" pitchFamily="34" charset="0"/>
            </a:endParaRPr>
          </a:p>
          <a:p>
            <a:r>
              <a:rPr lang="en-US" sz="2800" dirty="0">
                <a:solidFill>
                  <a:schemeClr val="bg1"/>
                </a:solidFill>
                <a:latin typeface="Britannic Bold" panose="020B0903060703020204" pitchFamily="34" charset="0"/>
              </a:rPr>
              <a:t>However here are photos of the actual clothes that women wore when they were raped</a:t>
            </a:r>
          </a:p>
          <a:p>
            <a:endParaRPr lang="en-US" sz="2800" dirty="0">
              <a:solidFill>
                <a:schemeClr val="bg1"/>
              </a:solidFill>
              <a:latin typeface="Britannic Bold" panose="020B0903060703020204" pitchFamily="34" charset="0"/>
            </a:endParaRPr>
          </a:p>
          <a:p>
            <a:r>
              <a:rPr lang="en-US" sz="2800" dirty="0">
                <a:solidFill>
                  <a:schemeClr val="bg1"/>
                </a:solidFill>
                <a:latin typeface="Britannic Bold" panose="020B0903060703020204" pitchFamily="34" charset="0"/>
              </a:rPr>
              <a:t>Despite this fact and these photos being widespread, society still blames women for rape</a:t>
            </a:r>
          </a:p>
        </p:txBody>
      </p:sp>
      <p:pic>
        <p:nvPicPr>
          <p:cNvPr id="3" name="Рисунок 2">
            <a:extLst>
              <a:ext uri="{FF2B5EF4-FFF2-40B4-BE49-F238E27FC236}">
                <a16:creationId xmlns:a16="http://schemas.microsoft.com/office/drawing/2014/main" id="{31AA8A6B-ABD3-4FD7-B2D4-BFE9D5AF6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3092" y="793629"/>
            <a:ext cx="3937500" cy="2626282"/>
          </a:xfrm>
          <a:prstGeom prst="rect">
            <a:avLst/>
          </a:prstGeom>
          <a:ln w="76200">
            <a:solidFill>
              <a:srgbClr val="7030A0"/>
            </a:solidFill>
          </a:ln>
        </p:spPr>
      </p:pic>
      <p:pic>
        <p:nvPicPr>
          <p:cNvPr id="6" name="Рисунок 5">
            <a:extLst>
              <a:ext uri="{FF2B5EF4-FFF2-40B4-BE49-F238E27FC236}">
                <a16:creationId xmlns:a16="http://schemas.microsoft.com/office/drawing/2014/main" id="{B8E2ACC8-305D-4DFB-B2A6-6519534D4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330" y="3555284"/>
            <a:ext cx="5217262" cy="3214206"/>
          </a:xfrm>
          <a:prstGeom prst="rect">
            <a:avLst/>
          </a:prstGeom>
          <a:ln w="76200">
            <a:solidFill>
              <a:srgbClr val="7030A0"/>
            </a:solidFill>
          </a:ln>
        </p:spPr>
      </p:pic>
    </p:spTree>
    <p:extLst>
      <p:ext uri="{BB962C8B-B14F-4D97-AF65-F5344CB8AC3E}">
        <p14:creationId xmlns:p14="http://schemas.microsoft.com/office/powerpoint/2010/main" val="23771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0" y="547932"/>
            <a:ext cx="9144000" cy="728255"/>
          </a:xfrm>
        </p:spPr>
        <p:txBody>
          <a:bodyPr>
            <a:normAutofit fontScale="90000"/>
          </a:bodyPr>
          <a:lstStyle/>
          <a:p>
            <a:pPr algn="l"/>
            <a:r>
              <a:rPr lang="en-US" sz="4000" dirty="0">
                <a:solidFill>
                  <a:srgbClr val="7030A0"/>
                </a:solidFill>
                <a:latin typeface="Cooper Black" panose="0208090404030B020404" pitchFamily="18" charset="0"/>
              </a:rPr>
              <a:t>Problem #</a:t>
            </a:r>
            <a:r>
              <a:rPr lang="ru-RU" sz="4000" dirty="0">
                <a:solidFill>
                  <a:srgbClr val="7030A0"/>
                </a:solidFill>
                <a:latin typeface="Cooper Black" panose="0208090404030B020404" pitchFamily="18" charset="0"/>
              </a:rPr>
              <a:t>5</a:t>
            </a:r>
            <a:r>
              <a:rPr lang="en-US" sz="4000" dirty="0">
                <a:solidFill>
                  <a:srgbClr val="7030A0"/>
                </a:solidFill>
                <a:latin typeface="Cooper Black" panose="0208090404030B020404" pitchFamily="18" charset="0"/>
              </a:rPr>
              <a:t>:</a:t>
            </a:r>
            <a:r>
              <a:rPr lang="ru-RU" sz="4000" dirty="0">
                <a:solidFill>
                  <a:srgbClr val="7030A0"/>
                </a:solidFill>
                <a:latin typeface="Cooper Black" panose="0208090404030B020404" pitchFamily="18" charset="0"/>
              </a:rPr>
              <a:t> </a:t>
            </a:r>
            <a:r>
              <a:rPr lang="en-US" sz="4000" dirty="0">
                <a:solidFill>
                  <a:srgbClr val="7030A0"/>
                </a:solidFill>
                <a:latin typeface="Cooper Black" panose="0208090404030B020404" pitchFamily="18" charset="0"/>
              </a:rPr>
              <a:t>Education and professional development:</a:t>
            </a:r>
          </a:p>
        </p:txBody>
      </p:sp>
      <p:sp>
        <p:nvSpPr>
          <p:cNvPr id="9" name="TextBox 8">
            <a:extLst>
              <a:ext uri="{FF2B5EF4-FFF2-40B4-BE49-F238E27FC236}">
                <a16:creationId xmlns:a16="http://schemas.microsoft.com/office/drawing/2014/main" id="{FB856734-B10E-4DBF-8B19-C9962E7D2EFE}"/>
              </a:ext>
            </a:extLst>
          </p:cNvPr>
          <p:cNvSpPr txBox="1"/>
          <p:nvPr/>
        </p:nvSpPr>
        <p:spPr>
          <a:xfrm>
            <a:off x="75138" y="1782951"/>
            <a:ext cx="5392408" cy="1338828"/>
          </a:xfrm>
          <a:prstGeom prst="rect">
            <a:avLst/>
          </a:prstGeom>
          <a:noFill/>
        </p:spPr>
        <p:txBody>
          <a:bodyPr wrap="square">
            <a:spAutoFit/>
          </a:bodyPr>
          <a:lstStyle/>
          <a:p>
            <a:pPr marL="457200" indent="-457200">
              <a:buFont typeface="Arial" panose="020B0604020202020204" pitchFamily="34" charset="0"/>
              <a:buChar char="•"/>
            </a:pPr>
            <a:r>
              <a:rPr lang="en-US" sz="2700" dirty="0">
                <a:solidFill>
                  <a:schemeClr val="bg1"/>
                </a:solidFill>
                <a:latin typeface="Britannic Bold" panose="020B0903060703020204" pitchFamily="34" charset="0"/>
              </a:rPr>
              <a:t>Girls and women in some parts of the world have limited access to quality education.</a:t>
            </a:r>
            <a:endParaRPr lang="en-US" sz="2800" u="sng" dirty="0">
              <a:solidFill>
                <a:schemeClr val="bg1"/>
              </a:solidFill>
              <a:latin typeface="Britannic Bold" panose="020B0903060703020204" pitchFamily="34" charset="0"/>
            </a:endParaRPr>
          </a:p>
        </p:txBody>
      </p:sp>
      <p:sp>
        <p:nvSpPr>
          <p:cNvPr id="15" name="TextBox 14">
            <a:extLst>
              <a:ext uri="{FF2B5EF4-FFF2-40B4-BE49-F238E27FC236}">
                <a16:creationId xmlns:a16="http://schemas.microsoft.com/office/drawing/2014/main" id="{074E0350-1D95-4BC7-92B2-B02F1F36EE79}"/>
              </a:ext>
            </a:extLst>
          </p:cNvPr>
          <p:cNvSpPr txBox="1"/>
          <p:nvPr/>
        </p:nvSpPr>
        <p:spPr>
          <a:xfrm>
            <a:off x="75138" y="3429000"/>
            <a:ext cx="6118272" cy="1754326"/>
          </a:xfrm>
          <a:prstGeom prst="rect">
            <a:avLst/>
          </a:prstGeom>
          <a:noFill/>
        </p:spPr>
        <p:txBody>
          <a:bodyPr wrap="square">
            <a:spAutoFit/>
          </a:bodyPr>
          <a:lstStyle/>
          <a:p>
            <a:pPr marL="457200" indent="-457200">
              <a:buFont typeface="Arial" panose="020B0604020202020204" pitchFamily="34" charset="0"/>
              <a:buChar char="•"/>
            </a:pPr>
            <a:r>
              <a:rPr lang="en-US" sz="2700" dirty="0">
                <a:solidFill>
                  <a:schemeClr val="bg1"/>
                </a:solidFill>
                <a:latin typeface="Britannic Bold" panose="020B0903060703020204" pitchFamily="34" charset="0"/>
              </a:rPr>
              <a:t>Stereotypes and bias against women in science, technology, engineering, and mathematics (STEM).</a:t>
            </a:r>
            <a:endParaRPr lang="en-US" sz="2800" u="sng" dirty="0">
              <a:solidFill>
                <a:schemeClr val="bg1"/>
              </a:solidFill>
              <a:latin typeface="Britannic Bold" panose="020B0903060703020204" pitchFamily="34" charset="0"/>
            </a:endParaRPr>
          </a:p>
        </p:txBody>
      </p:sp>
      <p:pic>
        <p:nvPicPr>
          <p:cNvPr id="6" name="Рисунок 5">
            <a:extLst>
              <a:ext uri="{FF2B5EF4-FFF2-40B4-BE49-F238E27FC236}">
                <a16:creationId xmlns:a16="http://schemas.microsoft.com/office/drawing/2014/main" id="{C1B2FFC8-4F0C-438B-94F6-668C57E23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2080" y="3429000"/>
            <a:ext cx="4394782" cy="3281438"/>
          </a:xfrm>
          <a:prstGeom prst="rect">
            <a:avLst/>
          </a:prstGeom>
          <a:ln w="76200">
            <a:solidFill>
              <a:srgbClr val="7030A0"/>
            </a:solidFill>
          </a:ln>
        </p:spPr>
      </p:pic>
      <p:pic>
        <p:nvPicPr>
          <p:cNvPr id="3" name="Рисунок 2">
            <a:extLst>
              <a:ext uri="{FF2B5EF4-FFF2-40B4-BE49-F238E27FC236}">
                <a16:creationId xmlns:a16="http://schemas.microsoft.com/office/drawing/2014/main" id="{57F88E77-174C-4AD1-B06E-A2C37A757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202" y="700608"/>
            <a:ext cx="4414888" cy="2937907"/>
          </a:xfrm>
          <a:prstGeom prst="rect">
            <a:avLst/>
          </a:prstGeom>
          <a:ln w="76200">
            <a:solidFill>
              <a:srgbClr val="7030A0"/>
            </a:solidFill>
          </a:ln>
        </p:spPr>
      </p:pic>
      <p:sp>
        <p:nvSpPr>
          <p:cNvPr id="12" name="TextBox 11">
            <a:extLst>
              <a:ext uri="{FF2B5EF4-FFF2-40B4-BE49-F238E27FC236}">
                <a16:creationId xmlns:a16="http://schemas.microsoft.com/office/drawing/2014/main" id="{2560040E-A0D5-4691-A388-BF444E3FCC71}"/>
              </a:ext>
            </a:extLst>
          </p:cNvPr>
          <p:cNvSpPr txBox="1"/>
          <p:nvPr/>
        </p:nvSpPr>
        <p:spPr>
          <a:xfrm>
            <a:off x="75138" y="5412923"/>
            <a:ext cx="6118272" cy="923330"/>
          </a:xfrm>
          <a:prstGeom prst="rect">
            <a:avLst/>
          </a:prstGeom>
          <a:noFill/>
        </p:spPr>
        <p:txBody>
          <a:bodyPr wrap="square">
            <a:spAutoFit/>
          </a:bodyPr>
          <a:lstStyle/>
          <a:p>
            <a:pPr marL="457200" indent="-457200">
              <a:buFont typeface="Arial" panose="020B0604020202020204" pitchFamily="34" charset="0"/>
              <a:buChar char="•"/>
            </a:pPr>
            <a:r>
              <a:rPr lang="en-US" sz="2700" dirty="0">
                <a:solidFill>
                  <a:schemeClr val="bg1"/>
                </a:solidFill>
                <a:latin typeface="Britannic Bold" panose="020B0903060703020204" pitchFamily="34" charset="0"/>
              </a:rPr>
              <a:t>There are only 28% percent women in the IT industry in the world</a:t>
            </a:r>
            <a:endParaRPr lang="en-US" sz="2800" u="sng" dirty="0">
              <a:solidFill>
                <a:schemeClr val="bg1"/>
              </a:solidFill>
              <a:latin typeface="Britannic Bold" panose="020B0903060703020204" pitchFamily="34" charset="0"/>
            </a:endParaRPr>
          </a:p>
        </p:txBody>
      </p:sp>
    </p:spTree>
    <p:extLst>
      <p:ext uri="{BB962C8B-B14F-4D97-AF65-F5344CB8AC3E}">
        <p14:creationId xmlns:p14="http://schemas.microsoft.com/office/powerpoint/2010/main" val="330166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1500"/>
                                        <p:tgtEl>
                                          <p:spTgt spid="15"/>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40574" y="-7051"/>
            <a:ext cx="9144000" cy="728255"/>
          </a:xfrm>
        </p:spPr>
        <p:txBody>
          <a:bodyPr>
            <a:normAutofit fontScale="90000"/>
          </a:bodyPr>
          <a:lstStyle/>
          <a:p>
            <a:pPr algn="l"/>
            <a:r>
              <a:rPr lang="en-US" sz="4000" dirty="0">
                <a:solidFill>
                  <a:srgbClr val="7030A0"/>
                </a:solidFill>
                <a:latin typeface="Cooper Black" panose="0208090404030B020404" pitchFamily="18" charset="0"/>
              </a:rPr>
              <a:t>Problem #</a:t>
            </a:r>
            <a:r>
              <a:rPr lang="ru-RU" sz="4000" dirty="0">
                <a:solidFill>
                  <a:srgbClr val="7030A0"/>
                </a:solidFill>
                <a:latin typeface="Cooper Black" panose="0208090404030B020404" pitchFamily="18" charset="0"/>
              </a:rPr>
              <a:t>6</a:t>
            </a:r>
            <a:r>
              <a:rPr lang="en-US" sz="4000" dirty="0">
                <a:solidFill>
                  <a:srgbClr val="7030A0"/>
                </a:solidFill>
                <a:latin typeface="Cooper Black" panose="0208090404030B020404" pitchFamily="18" charset="0"/>
              </a:rPr>
              <a:t>:</a:t>
            </a:r>
            <a:r>
              <a:rPr lang="ru-RU" sz="4000" dirty="0">
                <a:solidFill>
                  <a:srgbClr val="7030A0"/>
                </a:solidFill>
                <a:latin typeface="Cooper Black" panose="0208090404030B020404" pitchFamily="18" charset="0"/>
              </a:rPr>
              <a:t> </a:t>
            </a:r>
            <a:r>
              <a:rPr lang="en-US" sz="4000" dirty="0">
                <a:solidFill>
                  <a:srgbClr val="7030A0"/>
                </a:solidFill>
                <a:latin typeface="Cooper Black" panose="0208090404030B020404" pitchFamily="18" charset="0"/>
              </a:rPr>
              <a:t>Political participation:</a:t>
            </a:r>
          </a:p>
        </p:txBody>
      </p:sp>
      <p:sp>
        <p:nvSpPr>
          <p:cNvPr id="9" name="TextBox 8">
            <a:extLst>
              <a:ext uri="{FF2B5EF4-FFF2-40B4-BE49-F238E27FC236}">
                <a16:creationId xmlns:a16="http://schemas.microsoft.com/office/drawing/2014/main" id="{FB856734-B10E-4DBF-8B19-C9962E7D2EFE}"/>
              </a:ext>
            </a:extLst>
          </p:cNvPr>
          <p:cNvSpPr txBox="1"/>
          <p:nvPr/>
        </p:nvSpPr>
        <p:spPr>
          <a:xfrm>
            <a:off x="-160533" y="721204"/>
            <a:ext cx="5914787" cy="3323987"/>
          </a:xfrm>
          <a:prstGeom prst="rect">
            <a:avLst/>
          </a:prstGeom>
          <a:noFill/>
        </p:spPr>
        <p:txBody>
          <a:bodyPr wrap="square">
            <a:spAutoFit/>
          </a:bodyPr>
          <a:lstStyle/>
          <a:p>
            <a:pPr marL="457200" indent="-457200">
              <a:buFont typeface="Arial" panose="020B0604020202020204" pitchFamily="34" charset="0"/>
              <a:buChar char="•"/>
            </a:pPr>
            <a:r>
              <a:rPr lang="en-US" sz="3000" dirty="0">
                <a:solidFill>
                  <a:schemeClr val="bg1"/>
                </a:solidFill>
                <a:latin typeface="Britannic Bold" panose="020B0903060703020204" pitchFamily="34" charset="0"/>
              </a:rPr>
              <a:t>A lot of people think that politics is not a woman's occupation, because of this there are only about 26% percent of women in politics in the world and only 16 women are and were presidents.</a:t>
            </a:r>
            <a:endParaRPr lang="en-US" sz="3000" u="sng" dirty="0">
              <a:solidFill>
                <a:schemeClr val="bg1"/>
              </a:solidFill>
              <a:latin typeface="Britannic Bold" panose="020B0903060703020204" pitchFamily="34" charset="0"/>
            </a:endParaRPr>
          </a:p>
        </p:txBody>
      </p:sp>
      <p:pic>
        <p:nvPicPr>
          <p:cNvPr id="4" name="Рисунок 3">
            <a:extLst>
              <a:ext uri="{FF2B5EF4-FFF2-40B4-BE49-F238E27FC236}">
                <a16:creationId xmlns:a16="http://schemas.microsoft.com/office/drawing/2014/main" id="{E161D181-F789-40E9-B440-CA3115901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5310" y="3582917"/>
            <a:ext cx="3041440" cy="3041440"/>
          </a:xfrm>
          <a:prstGeom prst="rect">
            <a:avLst/>
          </a:prstGeom>
          <a:ln w="76200">
            <a:solidFill>
              <a:srgbClr val="7030A0"/>
            </a:solidFill>
          </a:ln>
        </p:spPr>
      </p:pic>
      <p:pic>
        <p:nvPicPr>
          <p:cNvPr id="7" name="Рисунок 6">
            <a:extLst>
              <a:ext uri="{FF2B5EF4-FFF2-40B4-BE49-F238E27FC236}">
                <a16:creationId xmlns:a16="http://schemas.microsoft.com/office/drawing/2014/main" id="{C8D09205-1F26-4E8C-A861-53B42486F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887" y="4078456"/>
            <a:ext cx="4489220" cy="2545900"/>
          </a:xfrm>
          <a:prstGeom prst="rect">
            <a:avLst/>
          </a:prstGeom>
          <a:ln w="76200">
            <a:solidFill>
              <a:srgbClr val="7030A0"/>
            </a:solidFill>
          </a:ln>
        </p:spPr>
      </p:pic>
      <p:pic>
        <p:nvPicPr>
          <p:cNvPr id="10" name="Рисунок 9">
            <a:extLst>
              <a:ext uri="{FF2B5EF4-FFF2-40B4-BE49-F238E27FC236}">
                <a16:creationId xmlns:a16="http://schemas.microsoft.com/office/drawing/2014/main" id="{B8DBDE25-42A9-49F1-9B63-C26945F18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9107" y="833490"/>
            <a:ext cx="4070933" cy="2713955"/>
          </a:xfrm>
          <a:prstGeom prst="rect">
            <a:avLst/>
          </a:prstGeom>
          <a:ln w="76200">
            <a:solidFill>
              <a:srgbClr val="7030A0"/>
            </a:solidFill>
          </a:ln>
        </p:spPr>
      </p:pic>
    </p:spTree>
    <p:extLst>
      <p:ext uri="{BB962C8B-B14F-4D97-AF65-F5344CB8AC3E}">
        <p14:creationId xmlns:p14="http://schemas.microsoft.com/office/powerpoint/2010/main" val="312403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0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40574" y="-7051"/>
            <a:ext cx="9144000" cy="728255"/>
          </a:xfrm>
        </p:spPr>
        <p:txBody>
          <a:bodyPr>
            <a:normAutofit/>
          </a:bodyPr>
          <a:lstStyle/>
          <a:p>
            <a:pPr algn="l"/>
            <a:r>
              <a:rPr lang="en-US" sz="4000" dirty="0">
                <a:solidFill>
                  <a:srgbClr val="7030A0"/>
                </a:solidFill>
                <a:latin typeface="Cooper Black" panose="0208090404030B020404" pitchFamily="18" charset="0"/>
              </a:rPr>
              <a:t>Conclusion:</a:t>
            </a:r>
          </a:p>
        </p:txBody>
      </p:sp>
      <p:sp>
        <p:nvSpPr>
          <p:cNvPr id="11" name="TextBox 10">
            <a:extLst>
              <a:ext uri="{FF2B5EF4-FFF2-40B4-BE49-F238E27FC236}">
                <a16:creationId xmlns:a16="http://schemas.microsoft.com/office/drawing/2014/main" id="{83317ACD-B2E4-4F1A-9CDC-7B053D4B484D}"/>
              </a:ext>
            </a:extLst>
          </p:cNvPr>
          <p:cNvSpPr txBox="1"/>
          <p:nvPr/>
        </p:nvSpPr>
        <p:spPr>
          <a:xfrm>
            <a:off x="120682" y="721204"/>
            <a:ext cx="6035659" cy="5170646"/>
          </a:xfrm>
          <a:prstGeom prst="rect">
            <a:avLst/>
          </a:prstGeom>
          <a:noFill/>
        </p:spPr>
        <p:txBody>
          <a:bodyPr wrap="square">
            <a:spAutoFit/>
          </a:bodyPr>
          <a:lstStyle/>
          <a:p>
            <a:r>
              <a:rPr lang="en-US" sz="3000" dirty="0">
                <a:solidFill>
                  <a:schemeClr val="bg1"/>
                </a:solidFill>
                <a:latin typeface="Britannic Bold" panose="020B0903060703020204" pitchFamily="34" charset="0"/>
              </a:rPr>
              <a:t>Overcoming these problems requires a comprehensive approach, including legislative initiatives, changing public opinion, educational programs and the active participation of both men and women in the fight for gender equality. Supporting and promoting women's rights play a key role in creating a fair and equal society.</a:t>
            </a:r>
            <a:endParaRPr lang="en-US" sz="3000" u="sng" dirty="0">
              <a:solidFill>
                <a:schemeClr val="bg1"/>
              </a:solidFill>
              <a:latin typeface="Britannic Bold" panose="020B0903060703020204" pitchFamily="34" charset="0"/>
            </a:endParaRPr>
          </a:p>
        </p:txBody>
      </p:sp>
      <p:pic>
        <p:nvPicPr>
          <p:cNvPr id="5" name="Рисунок 4">
            <a:extLst>
              <a:ext uri="{FF2B5EF4-FFF2-40B4-BE49-F238E27FC236}">
                <a16:creationId xmlns:a16="http://schemas.microsoft.com/office/drawing/2014/main" id="{C6E44C5D-FB15-4A02-9152-6FC28E573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9398" y="3165125"/>
            <a:ext cx="5133190" cy="3415905"/>
          </a:xfrm>
          <a:prstGeom prst="rect">
            <a:avLst/>
          </a:prstGeom>
          <a:ln w="76200">
            <a:solidFill>
              <a:srgbClr val="7030A0"/>
            </a:solidFill>
          </a:ln>
        </p:spPr>
      </p:pic>
      <p:pic>
        <p:nvPicPr>
          <p:cNvPr id="12" name="Рисунок 11">
            <a:extLst>
              <a:ext uri="{FF2B5EF4-FFF2-40B4-BE49-F238E27FC236}">
                <a16:creationId xmlns:a16="http://schemas.microsoft.com/office/drawing/2014/main" id="{8ED271B1-9D93-43C5-9D92-193481586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913" y="288278"/>
            <a:ext cx="4901103" cy="3264211"/>
          </a:xfrm>
          <a:prstGeom prst="rect">
            <a:avLst/>
          </a:prstGeom>
          <a:ln w="76200">
            <a:solidFill>
              <a:srgbClr val="7030A0"/>
            </a:solidFill>
          </a:ln>
        </p:spPr>
      </p:pic>
    </p:spTree>
    <p:extLst>
      <p:ext uri="{BB962C8B-B14F-4D97-AF65-F5344CB8AC3E}">
        <p14:creationId xmlns:p14="http://schemas.microsoft.com/office/powerpoint/2010/main" val="274286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7FEEC6-C04E-4AB2-BE7F-355C6527FFB4}"/>
              </a:ext>
            </a:extLst>
          </p:cNvPr>
          <p:cNvSpPr>
            <a:spLocks noGrp="1"/>
          </p:cNvSpPr>
          <p:nvPr>
            <p:ph type="ctrTitle"/>
          </p:nvPr>
        </p:nvSpPr>
        <p:spPr>
          <a:xfrm>
            <a:off x="1524000" y="2129244"/>
            <a:ext cx="9144000" cy="1478689"/>
          </a:xfrm>
        </p:spPr>
        <p:txBody>
          <a:bodyPr>
            <a:normAutofit/>
          </a:bodyPr>
          <a:lstStyle/>
          <a:p>
            <a:r>
              <a:rPr lang="en-US" sz="6500" dirty="0">
                <a:solidFill>
                  <a:srgbClr val="7030A0"/>
                </a:solidFill>
                <a:latin typeface="Cooper Black" panose="0208090404030B020404" pitchFamily="18" charset="0"/>
              </a:rPr>
              <a:t>Woman Rights</a:t>
            </a:r>
          </a:p>
        </p:txBody>
      </p:sp>
      <p:sp>
        <p:nvSpPr>
          <p:cNvPr id="3" name="Подзаголовок 2">
            <a:extLst>
              <a:ext uri="{FF2B5EF4-FFF2-40B4-BE49-F238E27FC236}">
                <a16:creationId xmlns:a16="http://schemas.microsoft.com/office/drawing/2014/main" id="{48461F9D-366A-42E2-8CA8-02BD2A88DD32}"/>
              </a:ext>
            </a:extLst>
          </p:cNvPr>
          <p:cNvSpPr>
            <a:spLocks noGrp="1"/>
          </p:cNvSpPr>
          <p:nvPr>
            <p:ph type="subTitle" idx="1"/>
          </p:nvPr>
        </p:nvSpPr>
        <p:spPr>
          <a:xfrm>
            <a:off x="1524000" y="3705906"/>
            <a:ext cx="9144000" cy="787717"/>
          </a:xfrm>
        </p:spPr>
        <p:txBody>
          <a:bodyPr>
            <a:normAutofit/>
          </a:bodyPr>
          <a:lstStyle/>
          <a:p>
            <a:r>
              <a:rPr lang="en-US" sz="3500" dirty="0">
                <a:solidFill>
                  <a:schemeClr val="bg1"/>
                </a:solidFill>
                <a:latin typeface="Britannic Bold" panose="020B0903060703020204" pitchFamily="34" charset="0"/>
              </a:rPr>
              <a:t>History, achievements and current issues</a:t>
            </a:r>
          </a:p>
        </p:txBody>
      </p:sp>
      <p:sp>
        <p:nvSpPr>
          <p:cNvPr id="4" name="Подзаголовок 2">
            <a:extLst>
              <a:ext uri="{FF2B5EF4-FFF2-40B4-BE49-F238E27FC236}">
                <a16:creationId xmlns:a16="http://schemas.microsoft.com/office/drawing/2014/main" id="{183207FC-E820-4F5D-AB2F-80234D265C43}"/>
              </a:ext>
            </a:extLst>
          </p:cNvPr>
          <p:cNvSpPr txBox="1">
            <a:spLocks/>
          </p:cNvSpPr>
          <p:nvPr/>
        </p:nvSpPr>
        <p:spPr>
          <a:xfrm>
            <a:off x="0" y="5628733"/>
            <a:ext cx="9144000" cy="42631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solidFill>
                  <a:schemeClr val="bg1"/>
                </a:solidFill>
                <a:latin typeface="Britannic Bold" panose="020B0903060703020204" pitchFamily="34" charset="0"/>
              </a:rPr>
              <a:t>Oleksandra Zbaranska</a:t>
            </a:r>
          </a:p>
          <a:p>
            <a:pPr algn="l"/>
            <a:endParaRPr lang="en-US" sz="2500" dirty="0">
              <a:solidFill>
                <a:schemeClr val="bg1"/>
              </a:solidFill>
              <a:latin typeface="Britannic Bold" panose="020B0903060703020204" pitchFamily="34" charset="0"/>
            </a:endParaRPr>
          </a:p>
        </p:txBody>
      </p:sp>
      <p:sp>
        <p:nvSpPr>
          <p:cNvPr id="5" name="Подзаголовок 2">
            <a:extLst>
              <a:ext uri="{FF2B5EF4-FFF2-40B4-BE49-F238E27FC236}">
                <a16:creationId xmlns:a16="http://schemas.microsoft.com/office/drawing/2014/main" id="{C0EDE27C-4D76-4D7B-BAB7-C3847DA3A401}"/>
              </a:ext>
            </a:extLst>
          </p:cNvPr>
          <p:cNvSpPr txBox="1">
            <a:spLocks/>
          </p:cNvSpPr>
          <p:nvPr/>
        </p:nvSpPr>
        <p:spPr>
          <a:xfrm>
            <a:off x="0" y="6030622"/>
            <a:ext cx="9144000" cy="42631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solidFill>
                  <a:schemeClr val="bg1"/>
                </a:solidFill>
                <a:latin typeface="Britannic Bold" panose="020B0903060703020204" pitchFamily="34" charset="0"/>
              </a:rPr>
              <a:t>English</a:t>
            </a:r>
          </a:p>
        </p:txBody>
      </p:sp>
      <p:sp>
        <p:nvSpPr>
          <p:cNvPr id="6" name="Подзаголовок 2">
            <a:extLst>
              <a:ext uri="{FF2B5EF4-FFF2-40B4-BE49-F238E27FC236}">
                <a16:creationId xmlns:a16="http://schemas.microsoft.com/office/drawing/2014/main" id="{1C12C30F-6665-4EAA-B5BA-CD2B1446C241}"/>
              </a:ext>
            </a:extLst>
          </p:cNvPr>
          <p:cNvSpPr txBox="1">
            <a:spLocks/>
          </p:cNvSpPr>
          <p:nvPr/>
        </p:nvSpPr>
        <p:spPr>
          <a:xfrm>
            <a:off x="0" y="6431688"/>
            <a:ext cx="9144000" cy="42631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solidFill>
                  <a:schemeClr val="bg1"/>
                </a:solidFill>
                <a:latin typeface="Britannic Bold" panose="020B0903060703020204" pitchFamily="34" charset="0"/>
              </a:rPr>
              <a:t>9.1</a:t>
            </a:r>
          </a:p>
        </p:txBody>
      </p:sp>
      <p:pic>
        <p:nvPicPr>
          <p:cNvPr id="9" name="Рисунок 8">
            <a:extLst>
              <a:ext uri="{FF2B5EF4-FFF2-40B4-BE49-F238E27FC236}">
                <a16:creationId xmlns:a16="http://schemas.microsoft.com/office/drawing/2014/main" id="{3A38EB07-C892-4A85-A1AF-A21779DB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4509" y="3958461"/>
            <a:ext cx="3759925" cy="2899539"/>
          </a:xfrm>
          <a:prstGeom prst="rect">
            <a:avLst/>
          </a:prstGeom>
        </p:spPr>
      </p:pic>
      <p:pic>
        <p:nvPicPr>
          <p:cNvPr id="11" name="Рисунок 10">
            <a:extLst>
              <a:ext uri="{FF2B5EF4-FFF2-40B4-BE49-F238E27FC236}">
                <a16:creationId xmlns:a16="http://schemas.microsoft.com/office/drawing/2014/main" id="{DE66A70F-E173-4180-AA81-0878A7FF7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87" y="270437"/>
            <a:ext cx="2458695" cy="2458695"/>
          </a:xfrm>
          <a:prstGeom prst="rect">
            <a:avLst/>
          </a:prstGeom>
        </p:spPr>
      </p:pic>
      <p:sp>
        <p:nvSpPr>
          <p:cNvPr id="12" name="Звезда: 4 точки 11">
            <a:extLst>
              <a:ext uri="{FF2B5EF4-FFF2-40B4-BE49-F238E27FC236}">
                <a16:creationId xmlns:a16="http://schemas.microsoft.com/office/drawing/2014/main" id="{D59D47FF-164B-47D0-AAE1-75A6366E4DDA}"/>
              </a:ext>
            </a:extLst>
          </p:cNvPr>
          <p:cNvSpPr/>
          <p:nvPr/>
        </p:nvSpPr>
        <p:spPr>
          <a:xfrm>
            <a:off x="10967357" y="842346"/>
            <a:ext cx="598714" cy="787717"/>
          </a:xfrm>
          <a:prstGeom prst="star4">
            <a:avLst/>
          </a:prstGeom>
          <a:solidFill>
            <a:schemeClr val="bg1"/>
          </a:solidFill>
          <a:ln>
            <a:solidFill>
              <a:schemeClr val="bg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ffectLst>
                <a:glow rad="228600">
                  <a:schemeClr val="accent1">
                    <a:satMod val="175000"/>
                    <a:alpha val="40000"/>
                  </a:schemeClr>
                </a:glow>
              </a:effectLst>
            </a:endParaRPr>
          </a:p>
        </p:txBody>
      </p:sp>
      <p:sp>
        <p:nvSpPr>
          <p:cNvPr id="13" name="Звезда: 4 точки 12">
            <a:extLst>
              <a:ext uri="{FF2B5EF4-FFF2-40B4-BE49-F238E27FC236}">
                <a16:creationId xmlns:a16="http://schemas.microsoft.com/office/drawing/2014/main" id="{01D0075C-EAF0-45AB-AE8C-A2853ACBF4FA}"/>
              </a:ext>
            </a:extLst>
          </p:cNvPr>
          <p:cNvSpPr/>
          <p:nvPr/>
        </p:nvSpPr>
        <p:spPr>
          <a:xfrm>
            <a:off x="568236" y="4464373"/>
            <a:ext cx="598714" cy="787717"/>
          </a:xfrm>
          <a:prstGeom prst="star4">
            <a:avLst/>
          </a:prstGeom>
          <a:solidFill>
            <a:schemeClr val="bg1"/>
          </a:solidFill>
          <a:ln>
            <a:solidFill>
              <a:schemeClr val="bg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ffectLst>
                <a:glow rad="228600">
                  <a:schemeClr val="accent1">
                    <a:satMod val="175000"/>
                    <a:alpha val="40000"/>
                  </a:schemeClr>
                </a:glow>
              </a:effectLst>
            </a:endParaRPr>
          </a:p>
        </p:txBody>
      </p:sp>
    </p:spTree>
    <p:extLst>
      <p:ext uri="{BB962C8B-B14F-4D97-AF65-F5344CB8AC3E}">
        <p14:creationId xmlns:p14="http://schemas.microsoft.com/office/powerpoint/2010/main" val="30482133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4" name="Подзаголовок 2">
            <a:extLst>
              <a:ext uri="{FF2B5EF4-FFF2-40B4-BE49-F238E27FC236}">
                <a16:creationId xmlns:a16="http://schemas.microsoft.com/office/drawing/2014/main" id="{183207FC-E820-4F5D-AB2F-80234D265C43}"/>
              </a:ext>
            </a:extLst>
          </p:cNvPr>
          <p:cNvSpPr txBox="1">
            <a:spLocks/>
          </p:cNvSpPr>
          <p:nvPr/>
        </p:nvSpPr>
        <p:spPr>
          <a:xfrm>
            <a:off x="4413292" y="3909195"/>
            <a:ext cx="9144000" cy="42631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solidFill>
                  <a:schemeClr val="bg1"/>
                </a:solidFill>
                <a:latin typeface="Britannic Bold" panose="020B0903060703020204" pitchFamily="34" charset="0"/>
              </a:rPr>
              <a:t>Oleksandra Zbaranska</a:t>
            </a:r>
          </a:p>
          <a:p>
            <a:pPr algn="l"/>
            <a:endParaRPr lang="en-US" sz="2500" dirty="0">
              <a:solidFill>
                <a:schemeClr val="bg1"/>
              </a:solidFill>
              <a:latin typeface="Britannic Bold" panose="020B0903060703020204" pitchFamily="34" charset="0"/>
            </a:endParaRPr>
          </a:p>
        </p:txBody>
      </p:sp>
      <p:sp>
        <p:nvSpPr>
          <p:cNvPr id="5" name="Подзаголовок 2">
            <a:extLst>
              <a:ext uri="{FF2B5EF4-FFF2-40B4-BE49-F238E27FC236}">
                <a16:creationId xmlns:a16="http://schemas.microsoft.com/office/drawing/2014/main" id="{C0EDE27C-4D76-4D7B-BAB7-C3847DA3A401}"/>
              </a:ext>
            </a:extLst>
          </p:cNvPr>
          <p:cNvSpPr txBox="1">
            <a:spLocks/>
          </p:cNvSpPr>
          <p:nvPr/>
        </p:nvSpPr>
        <p:spPr>
          <a:xfrm>
            <a:off x="5405560" y="4335507"/>
            <a:ext cx="1333096" cy="42631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solidFill>
                  <a:schemeClr val="bg1"/>
                </a:solidFill>
                <a:latin typeface="Britannic Bold" panose="020B0903060703020204" pitchFamily="34" charset="0"/>
              </a:rPr>
              <a:t>English</a:t>
            </a:r>
          </a:p>
        </p:txBody>
      </p:sp>
      <p:sp>
        <p:nvSpPr>
          <p:cNvPr id="6" name="Подзаголовок 2">
            <a:extLst>
              <a:ext uri="{FF2B5EF4-FFF2-40B4-BE49-F238E27FC236}">
                <a16:creationId xmlns:a16="http://schemas.microsoft.com/office/drawing/2014/main" id="{1C12C30F-6665-4EAA-B5BA-CD2B1446C241}"/>
              </a:ext>
            </a:extLst>
          </p:cNvPr>
          <p:cNvSpPr txBox="1">
            <a:spLocks/>
          </p:cNvSpPr>
          <p:nvPr/>
        </p:nvSpPr>
        <p:spPr>
          <a:xfrm>
            <a:off x="5635270" y="4700867"/>
            <a:ext cx="669303" cy="483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500" dirty="0">
                <a:solidFill>
                  <a:schemeClr val="bg1"/>
                </a:solidFill>
                <a:latin typeface="Britannic Bold" panose="020B0903060703020204" pitchFamily="34" charset="0"/>
              </a:rPr>
              <a:t>9.1</a:t>
            </a:r>
          </a:p>
        </p:txBody>
      </p:sp>
      <p:pic>
        <p:nvPicPr>
          <p:cNvPr id="16" name="Рисунок 15">
            <a:extLst>
              <a:ext uri="{FF2B5EF4-FFF2-40B4-BE49-F238E27FC236}">
                <a16:creationId xmlns:a16="http://schemas.microsoft.com/office/drawing/2014/main" id="{50B23DCA-697D-4482-A8A5-EB968F027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5292" y="2445790"/>
            <a:ext cx="3382616" cy="4510154"/>
          </a:xfrm>
          <a:prstGeom prst="rect">
            <a:avLst/>
          </a:prstGeom>
        </p:spPr>
      </p:pic>
      <p:sp>
        <p:nvSpPr>
          <p:cNvPr id="2" name="Заголовок 1">
            <a:extLst>
              <a:ext uri="{FF2B5EF4-FFF2-40B4-BE49-F238E27FC236}">
                <a16:creationId xmlns:a16="http://schemas.microsoft.com/office/drawing/2014/main" id="{737FEEC6-C04E-4AB2-BE7F-355C6527FFB4}"/>
              </a:ext>
            </a:extLst>
          </p:cNvPr>
          <p:cNvSpPr>
            <a:spLocks noGrp="1"/>
          </p:cNvSpPr>
          <p:nvPr>
            <p:ph type="ctrTitle"/>
          </p:nvPr>
        </p:nvSpPr>
        <p:spPr>
          <a:xfrm>
            <a:off x="1397922" y="2434304"/>
            <a:ext cx="9144000" cy="1478689"/>
          </a:xfrm>
        </p:spPr>
        <p:txBody>
          <a:bodyPr>
            <a:normAutofit fontScale="90000"/>
          </a:bodyPr>
          <a:lstStyle/>
          <a:p>
            <a:r>
              <a:rPr lang="en-US" sz="6500" dirty="0">
                <a:solidFill>
                  <a:srgbClr val="7030A0"/>
                </a:solidFill>
                <a:latin typeface="Cooper Black" panose="0208090404030B020404" pitchFamily="18" charset="0"/>
              </a:rPr>
              <a:t>Thank you for your attention</a:t>
            </a:r>
          </a:p>
        </p:txBody>
      </p:sp>
    </p:spTree>
    <p:extLst>
      <p:ext uri="{BB962C8B-B14F-4D97-AF65-F5344CB8AC3E}">
        <p14:creationId xmlns:p14="http://schemas.microsoft.com/office/powerpoint/2010/main" val="2628648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0" fill="hold"/>
                                        <p:tgtEl>
                                          <p:spTgt spid="16"/>
                                        </p:tgtEl>
                                        <p:attrNameLst>
                                          <p:attrName>ppt_x</p:attrName>
                                        </p:attrNameLst>
                                      </p:cBhvr>
                                      <p:tavLst>
                                        <p:tav tm="0">
                                          <p:val>
                                            <p:strVal val="#ppt_x"/>
                                          </p:val>
                                        </p:tav>
                                        <p:tav tm="100000">
                                          <p:val>
                                            <p:strVal val="#ppt_x"/>
                                          </p:val>
                                        </p:tav>
                                      </p:tavLst>
                                    </p:anim>
                                    <p:anim calcmode="lin" valueType="num">
                                      <p:cBhvr additive="base">
                                        <p:cTn id="8" dur="5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91440" y="-118153"/>
            <a:ext cx="7398421" cy="960708"/>
          </a:xfrm>
        </p:spPr>
        <p:txBody>
          <a:bodyPr>
            <a:normAutofit/>
          </a:bodyPr>
          <a:lstStyle/>
          <a:p>
            <a:pPr algn="l"/>
            <a:r>
              <a:rPr lang="en-US" sz="4000" dirty="0">
                <a:solidFill>
                  <a:srgbClr val="7030A0"/>
                </a:solidFill>
                <a:latin typeface="Cooper Black" panose="0208090404030B020404" pitchFamily="18" charset="0"/>
              </a:rPr>
              <a:t>What are Women's Rights?</a:t>
            </a:r>
          </a:p>
        </p:txBody>
      </p:sp>
      <p:sp>
        <p:nvSpPr>
          <p:cNvPr id="4" name="TextBox 3">
            <a:extLst>
              <a:ext uri="{FF2B5EF4-FFF2-40B4-BE49-F238E27FC236}">
                <a16:creationId xmlns:a16="http://schemas.microsoft.com/office/drawing/2014/main" id="{505E46B2-D610-4FFC-A03B-5E7B268F7017}"/>
              </a:ext>
            </a:extLst>
          </p:cNvPr>
          <p:cNvSpPr txBox="1"/>
          <p:nvPr/>
        </p:nvSpPr>
        <p:spPr>
          <a:xfrm>
            <a:off x="0" y="918392"/>
            <a:ext cx="6159136" cy="2400657"/>
          </a:xfrm>
          <a:prstGeom prst="rect">
            <a:avLst/>
          </a:prstGeom>
          <a:noFill/>
        </p:spPr>
        <p:txBody>
          <a:bodyPr wrap="square">
            <a:spAutoFit/>
          </a:bodyPr>
          <a:lstStyle/>
          <a:p>
            <a:pPr marL="285750" indent="-285750">
              <a:buFont typeface="Arial" panose="020B0604020202020204" pitchFamily="34" charset="0"/>
              <a:buChar char="•"/>
            </a:pPr>
            <a:r>
              <a:rPr lang="en-US" sz="2500" dirty="0">
                <a:solidFill>
                  <a:schemeClr val="bg1"/>
                </a:solidFill>
                <a:latin typeface="Britannic Bold" panose="020B0903060703020204" pitchFamily="34" charset="0"/>
              </a:rPr>
              <a:t>Women's rights are human rights specifically protecting the freedom and equality of women in society. These rights include access to education, employment, voting, and other essential aspects of life.</a:t>
            </a:r>
          </a:p>
        </p:txBody>
      </p:sp>
      <p:sp>
        <p:nvSpPr>
          <p:cNvPr id="7" name="Заголовок 13">
            <a:extLst>
              <a:ext uri="{FF2B5EF4-FFF2-40B4-BE49-F238E27FC236}">
                <a16:creationId xmlns:a16="http://schemas.microsoft.com/office/drawing/2014/main" id="{2A61C17D-8010-48E6-B655-607C73DE6587}"/>
              </a:ext>
            </a:extLst>
          </p:cNvPr>
          <p:cNvSpPr txBox="1">
            <a:spLocks/>
          </p:cNvSpPr>
          <p:nvPr/>
        </p:nvSpPr>
        <p:spPr>
          <a:xfrm>
            <a:off x="215265" y="2941311"/>
            <a:ext cx="9144000" cy="12801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7030A0"/>
                </a:solidFill>
                <a:latin typeface="Cooper Black" panose="0208090404030B020404" pitchFamily="18" charset="0"/>
              </a:rPr>
              <a:t>What is Feminism?</a:t>
            </a:r>
          </a:p>
        </p:txBody>
      </p:sp>
      <p:sp>
        <p:nvSpPr>
          <p:cNvPr id="8" name="TextBox 7">
            <a:extLst>
              <a:ext uri="{FF2B5EF4-FFF2-40B4-BE49-F238E27FC236}">
                <a16:creationId xmlns:a16="http://schemas.microsoft.com/office/drawing/2014/main" id="{E54633C7-4925-4DC6-94A2-5909E63B2C87}"/>
              </a:ext>
            </a:extLst>
          </p:cNvPr>
          <p:cNvSpPr txBox="1"/>
          <p:nvPr/>
        </p:nvSpPr>
        <p:spPr>
          <a:xfrm>
            <a:off x="91440" y="4221471"/>
            <a:ext cx="6159136" cy="2246769"/>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Britannic Bold" panose="020B0903060703020204" pitchFamily="34" charset="0"/>
              </a:rPr>
              <a:t>Feminism is a movement for equal rights and opportunities for women and men. It fights against discrimination and promotes gender equality in all areas of life.</a:t>
            </a:r>
            <a:endParaRPr lang="en-US" sz="2500" dirty="0">
              <a:solidFill>
                <a:schemeClr val="bg1"/>
              </a:solidFill>
              <a:latin typeface="Britannic Bold" panose="020B0903060703020204" pitchFamily="34" charset="0"/>
            </a:endParaRPr>
          </a:p>
        </p:txBody>
      </p:sp>
      <p:pic>
        <p:nvPicPr>
          <p:cNvPr id="9" name="Рисунок 8">
            <a:extLst>
              <a:ext uri="{FF2B5EF4-FFF2-40B4-BE49-F238E27FC236}">
                <a16:creationId xmlns:a16="http://schemas.microsoft.com/office/drawing/2014/main" id="{7101F281-AAF7-43B2-8B86-0194F4C90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336" y="-68228"/>
            <a:ext cx="3518263" cy="3518263"/>
          </a:xfrm>
          <a:prstGeom prst="rect">
            <a:avLst/>
          </a:prstGeom>
        </p:spPr>
      </p:pic>
      <p:pic>
        <p:nvPicPr>
          <p:cNvPr id="11" name="Рисунок 10">
            <a:extLst>
              <a:ext uri="{FF2B5EF4-FFF2-40B4-BE49-F238E27FC236}">
                <a16:creationId xmlns:a16="http://schemas.microsoft.com/office/drawing/2014/main" id="{86EE6BAC-3D42-46E3-B0C0-DB14ADDE9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3737" y="2457306"/>
            <a:ext cx="3518263" cy="4400694"/>
          </a:xfrm>
          <a:prstGeom prst="rect">
            <a:avLst/>
          </a:prstGeom>
        </p:spPr>
      </p:pic>
    </p:spTree>
    <p:extLst>
      <p:ext uri="{BB962C8B-B14F-4D97-AF65-F5344CB8AC3E}">
        <p14:creationId xmlns:p14="http://schemas.microsoft.com/office/powerpoint/2010/main" val="173543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500"/>
                                        <p:tgtEl>
                                          <p:spTgt spid="14"/>
                                        </p:tgtEl>
                                      </p:cBhvr>
                                    </p:animEffect>
                                  </p:childTnLst>
                                </p:cTn>
                              </p:par>
                            </p:childTnLst>
                          </p:cTn>
                        </p:par>
                        <p:par>
                          <p:cTn id="8" fill="hold">
                            <p:stCondLst>
                              <p:cond delay="1500"/>
                            </p:stCondLst>
                            <p:childTnLst>
                              <p:par>
                                <p:cTn id="9" presetID="47" presetClass="entr" presetSubtype="0" fill="hold" grpId="0" nodeType="afterEffect">
                                  <p:stCondLst>
                                    <p:cond delay="1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40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500"/>
                                        <p:tgtEl>
                                          <p:spTgt spid="7"/>
                                        </p:tgtEl>
                                      </p:cBhvr>
                                    </p:animEffect>
                                  </p:childTnLst>
                                </p:cTn>
                              </p:par>
                            </p:childTnLst>
                          </p:cTn>
                        </p:par>
                        <p:par>
                          <p:cTn id="23" fill="hold">
                            <p:stCondLst>
                              <p:cond delay="1500"/>
                            </p:stCondLst>
                            <p:childTnLst>
                              <p:par>
                                <p:cTn id="24" presetID="47" presetClass="entr" presetSubtype="0" fill="hold" grpId="0" nodeType="afterEffect">
                                  <p:stCondLst>
                                    <p:cond delay="1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10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3000" fill="hold"/>
                                        <p:tgtEl>
                                          <p:spTgt spid="11"/>
                                        </p:tgtEl>
                                        <p:attrNameLst>
                                          <p:attrName>ppt_x</p:attrName>
                                        </p:attrNameLst>
                                      </p:cBhvr>
                                      <p:tavLst>
                                        <p:tav tm="0">
                                          <p:val>
                                            <p:strVal val="#ppt_x"/>
                                          </p:val>
                                        </p:tav>
                                        <p:tav tm="100000">
                                          <p:val>
                                            <p:strVal val="#ppt_x"/>
                                          </p:val>
                                        </p:tav>
                                      </p:tavLst>
                                    </p:anim>
                                    <p:anim calcmode="lin" valueType="num">
                                      <p:cBhvr additive="base">
                                        <p:cTn id="32" dur="3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52252" y="-83098"/>
            <a:ext cx="9144000" cy="1280160"/>
          </a:xfrm>
          <a:noFill/>
        </p:spPr>
        <p:txBody>
          <a:bodyPr>
            <a:noAutofit/>
          </a:bodyPr>
          <a:lstStyle/>
          <a:p>
            <a:pPr algn="l"/>
            <a:r>
              <a:rPr lang="en-US" sz="3900" dirty="0">
                <a:solidFill>
                  <a:srgbClr val="DF2B6A"/>
                </a:solidFill>
                <a:latin typeface="Cooper Black" panose="0208090404030B020404" pitchFamily="18" charset="0"/>
              </a:rPr>
              <a:t>The role of women in society before:</a:t>
            </a:r>
          </a:p>
        </p:txBody>
      </p:sp>
      <p:sp>
        <p:nvSpPr>
          <p:cNvPr id="8" name="TextBox 7">
            <a:extLst>
              <a:ext uri="{FF2B5EF4-FFF2-40B4-BE49-F238E27FC236}">
                <a16:creationId xmlns:a16="http://schemas.microsoft.com/office/drawing/2014/main" id="{25888A45-38DE-4D5F-87B9-A5C168ABA77B}"/>
              </a:ext>
            </a:extLst>
          </p:cNvPr>
          <p:cNvSpPr txBox="1"/>
          <p:nvPr/>
        </p:nvSpPr>
        <p:spPr>
          <a:xfrm>
            <a:off x="52983" y="1197062"/>
            <a:ext cx="5622890" cy="5262979"/>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bg1"/>
                </a:solidFill>
                <a:latin typeface="Britannic Bold" panose="020B0903060703020204" pitchFamily="34" charset="0"/>
              </a:rPr>
              <a:t>Previously, women were not allowed to have a career and work, women's job was to keep house and raise children.</a:t>
            </a:r>
            <a:r>
              <a:rPr lang="ru-RU" sz="2800" dirty="0">
                <a:solidFill>
                  <a:schemeClr val="bg1"/>
                </a:solidFill>
                <a:latin typeface="Britannic Bold" panose="020B0903060703020204" pitchFamily="34" charset="0"/>
              </a:rPr>
              <a:t> </a:t>
            </a:r>
            <a:r>
              <a:rPr lang="en-US" sz="2800" dirty="0">
                <a:solidFill>
                  <a:schemeClr val="bg1"/>
                </a:solidFill>
                <a:latin typeface="Britannic Bold" panose="020B0903060703020204" pitchFamily="34" charset="0"/>
              </a:rPr>
              <a:t>Girls didn't even attend school/university because “Women didn't need an education”. And also women have always been the property of their husbands, they had no right to divorce them even if their husbands beat them..</a:t>
            </a:r>
          </a:p>
        </p:txBody>
      </p:sp>
      <p:pic>
        <p:nvPicPr>
          <p:cNvPr id="4" name="Рисунок 3">
            <a:extLst>
              <a:ext uri="{FF2B5EF4-FFF2-40B4-BE49-F238E27FC236}">
                <a16:creationId xmlns:a16="http://schemas.microsoft.com/office/drawing/2014/main" id="{A016107A-908A-46E5-B351-092D98088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873" y="2851541"/>
            <a:ext cx="4839855" cy="3766012"/>
          </a:xfrm>
          <a:prstGeom prst="rect">
            <a:avLst/>
          </a:prstGeom>
          <a:ln w="76200">
            <a:solidFill>
              <a:srgbClr val="DF2B6A"/>
            </a:solidFill>
          </a:ln>
        </p:spPr>
      </p:pic>
      <p:pic>
        <p:nvPicPr>
          <p:cNvPr id="3" name="Рисунок 2">
            <a:extLst>
              <a:ext uri="{FF2B5EF4-FFF2-40B4-BE49-F238E27FC236}">
                <a16:creationId xmlns:a16="http://schemas.microsoft.com/office/drawing/2014/main" id="{3E7AF61A-91E9-4577-BB2E-0879BBA92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3831" y="240447"/>
            <a:ext cx="3520379" cy="3491043"/>
          </a:xfrm>
          <a:prstGeom prst="rect">
            <a:avLst/>
          </a:prstGeom>
          <a:ln w="76200">
            <a:solidFill>
              <a:srgbClr val="DF2B6A"/>
            </a:solidFill>
          </a:ln>
        </p:spPr>
      </p:pic>
    </p:spTree>
    <p:extLst>
      <p:ext uri="{BB962C8B-B14F-4D97-AF65-F5344CB8AC3E}">
        <p14:creationId xmlns:p14="http://schemas.microsoft.com/office/powerpoint/2010/main" val="218036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500"/>
                                        <p:tgtEl>
                                          <p:spTgt spid="8"/>
                                        </p:tgtEl>
                                      </p:cBhvr>
                                    </p:animEffect>
                                  </p:childTnLst>
                                </p:cTn>
                              </p:par>
                              <p:par>
                                <p:cTn id="8" presetID="42" presetClass="entr" presetSubtype="0" fill="hold"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par>
                          <p:cTn id="13" fill="hold">
                            <p:stCondLst>
                              <p:cond delay="2500"/>
                            </p:stCondLst>
                            <p:childTnLst>
                              <p:par>
                                <p:cTn id="14" presetID="42"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52251" y="35897"/>
            <a:ext cx="9144000" cy="707535"/>
          </a:xfrm>
          <a:noFill/>
        </p:spPr>
        <p:txBody>
          <a:bodyPr>
            <a:noAutofit/>
          </a:bodyPr>
          <a:lstStyle/>
          <a:p>
            <a:pPr algn="l"/>
            <a:r>
              <a:rPr lang="en-US" sz="3900" dirty="0">
                <a:solidFill>
                  <a:srgbClr val="DF2B6A"/>
                </a:solidFill>
                <a:latin typeface="Cooper Black" panose="0208090404030B020404" pitchFamily="18" charset="0"/>
              </a:rPr>
              <a:t>Stereotypical woman in society :</a:t>
            </a:r>
          </a:p>
        </p:txBody>
      </p:sp>
      <p:pic>
        <p:nvPicPr>
          <p:cNvPr id="5" name="Рисунок 4">
            <a:extLst>
              <a:ext uri="{FF2B5EF4-FFF2-40B4-BE49-F238E27FC236}">
                <a16:creationId xmlns:a16="http://schemas.microsoft.com/office/drawing/2014/main" id="{3AE37246-CEDF-420C-B161-150906D9B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956" y="2038938"/>
            <a:ext cx="3494396" cy="2329597"/>
          </a:xfrm>
          <a:prstGeom prst="rect">
            <a:avLst/>
          </a:prstGeom>
          <a:ln w="76200">
            <a:solidFill>
              <a:srgbClr val="DF2B6A"/>
            </a:solidFill>
          </a:ln>
        </p:spPr>
      </p:pic>
      <p:sp>
        <p:nvSpPr>
          <p:cNvPr id="10" name="TextBox 9">
            <a:extLst>
              <a:ext uri="{FF2B5EF4-FFF2-40B4-BE49-F238E27FC236}">
                <a16:creationId xmlns:a16="http://schemas.microsoft.com/office/drawing/2014/main" id="{F1FEE767-19CB-43A5-8A6A-35D3C67F0FD3}"/>
              </a:ext>
            </a:extLst>
          </p:cNvPr>
          <p:cNvSpPr txBox="1"/>
          <p:nvPr/>
        </p:nvSpPr>
        <p:spPr>
          <a:xfrm>
            <a:off x="15307" y="1001292"/>
            <a:ext cx="5212475" cy="5262979"/>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bg1"/>
                </a:solidFill>
                <a:latin typeface="Britannic Bold" panose="020B0903060703020204" pitchFamily="34" charset="0"/>
              </a:rPr>
              <a:t>the most popular stereotypes about women are that women only think about their appearance, they are weak physically and mentally, incapable of science and technology, women are only good for being homemakers and so on, as you might have guessed, these stereotypes really hinder women in life</a:t>
            </a:r>
          </a:p>
        </p:txBody>
      </p:sp>
      <p:pic>
        <p:nvPicPr>
          <p:cNvPr id="7" name="Рисунок 6">
            <a:extLst>
              <a:ext uri="{FF2B5EF4-FFF2-40B4-BE49-F238E27FC236}">
                <a16:creationId xmlns:a16="http://schemas.microsoft.com/office/drawing/2014/main" id="{BFB9B1F8-D572-47C7-BF7B-FD8EB25B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824" y="3954344"/>
            <a:ext cx="4007015" cy="2676686"/>
          </a:xfrm>
          <a:prstGeom prst="rect">
            <a:avLst/>
          </a:prstGeom>
          <a:ln w="76200">
            <a:solidFill>
              <a:srgbClr val="DF2B6A"/>
            </a:solidFill>
          </a:ln>
        </p:spPr>
      </p:pic>
      <p:pic>
        <p:nvPicPr>
          <p:cNvPr id="4" name="Рисунок 3">
            <a:extLst>
              <a:ext uri="{FF2B5EF4-FFF2-40B4-BE49-F238E27FC236}">
                <a16:creationId xmlns:a16="http://schemas.microsoft.com/office/drawing/2014/main" id="{1DB3D145-8408-441B-915B-435835BB3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672" y="695819"/>
            <a:ext cx="3466102" cy="2308464"/>
          </a:xfrm>
          <a:prstGeom prst="rect">
            <a:avLst/>
          </a:prstGeom>
          <a:ln w="76200">
            <a:solidFill>
              <a:srgbClr val="DF2B6A"/>
            </a:solidFill>
          </a:ln>
        </p:spPr>
      </p:pic>
      <p:pic>
        <p:nvPicPr>
          <p:cNvPr id="11" name="Рисунок 10">
            <a:extLst>
              <a:ext uri="{FF2B5EF4-FFF2-40B4-BE49-F238E27FC236}">
                <a16:creationId xmlns:a16="http://schemas.microsoft.com/office/drawing/2014/main" id="{0F4678A4-7290-4F6A-8C7D-0562EC36E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368535"/>
            <a:ext cx="1883496" cy="2254439"/>
          </a:xfrm>
          <a:prstGeom prst="rect">
            <a:avLst/>
          </a:prstGeom>
        </p:spPr>
      </p:pic>
    </p:spTree>
    <p:extLst>
      <p:ext uri="{BB962C8B-B14F-4D97-AF65-F5344CB8AC3E}">
        <p14:creationId xmlns:p14="http://schemas.microsoft.com/office/powerpoint/2010/main" val="11878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par>
                          <p:cTn id="8" fill="hold">
                            <p:stCondLst>
                              <p:cond delay="1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42"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1678577" y="293553"/>
            <a:ext cx="9144000" cy="2299423"/>
          </a:xfrm>
        </p:spPr>
        <p:txBody>
          <a:bodyPr>
            <a:noAutofit/>
          </a:bodyPr>
          <a:lstStyle/>
          <a:p>
            <a:r>
              <a:rPr lang="en-US" sz="5000" dirty="0">
                <a:solidFill>
                  <a:srgbClr val="7030A0"/>
                </a:solidFill>
                <a:latin typeface="Britannic Bold" panose="020B0903060703020204" pitchFamily="34" charset="0"/>
              </a:rPr>
              <a:t>So to fight these stereotypes and for women's rights feminism was invented</a:t>
            </a:r>
            <a:r>
              <a:rPr lang="ru-RU" sz="5000" dirty="0">
                <a:solidFill>
                  <a:srgbClr val="7030A0"/>
                </a:solidFill>
                <a:latin typeface="Britannic Bold" panose="020B0903060703020204" pitchFamily="34" charset="0"/>
              </a:rPr>
              <a:t>!</a:t>
            </a:r>
            <a:endParaRPr lang="en-US" sz="5000" dirty="0">
              <a:solidFill>
                <a:srgbClr val="7030A0"/>
              </a:solidFill>
              <a:latin typeface="Britannic Bold" panose="020B0903060703020204" pitchFamily="34" charset="0"/>
            </a:endParaRPr>
          </a:p>
        </p:txBody>
      </p:sp>
      <p:pic>
        <p:nvPicPr>
          <p:cNvPr id="3" name="Рисунок 2">
            <a:extLst>
              <a:ext uri="{FF2B5EF4-FFF2-40B4-BE49-F238E27FC236}">
                <a16:creationId xmlns:a16="http://schemas.microsoft.com/office/drawing/2014/main" id="{623E9ED7-F2F0-4AB5-AF57-B83536E2C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74" y="1952896"/>
            <a:ext cx="4204375" cy="4905104"/>
          </a:xfrm>
          <a:prstGeom prst="rect">
            <a:avLst/>
          </a:prstGeom>
        </p:spPr>
      </p:pic>
      <p:pic>
        <p:nvPicPr>
          <p:cNvPr id="5" name="Рисунок 4">
            <a:extLst>
              <a:ext uri="{FF2B5EF4-FFF2-40B4-BE49-F238E27FC236}">
                <a16:creationId xmlns:a16="http://schemas.microsoft.com/office/drawing/2014/main" id="{B35236CC-B41A-42D2-BEA1-3D3089C1D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117" y="2952205"/>
            <a:ext cx="5418364" cy="3612242"/>
          </a:xfrm>
          <a:prstGeom prst="rect">
            <a:avLst/>
          </a:prstGeom>
          <a:ln w="76200">
            <a:solidFill>
              <a:srgbClr val="7030A0"/>
            </a:solidFill>
          </a:ln>
        </p:spPr>
      </p:pic>
    </p:spTree>
    <p:extLst>
      <p:ext uri="{BB962C8B-B14F-4D97-AF65-F5344CB8AC3E}">
        <p14:creationId xmlns:p14="http://schemas.microsoft.com/office/powerpoint/2010/main" val="3507644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209006" y="333102"/>
            <a:ext cx="9144000" cy="535577"/>
          </a:xfrm>
        </p:spPr>
        <p:txBody>
          <a:bodyPr>
            <a:noAutofit/>
          </a:bodyPr>
          <a:lstStyle/>
          <a:p>
            <a:pPr algn="l"/>
            <a:r>
              <a:rPr lang="en-US" sz="3900" b="1" dirty="0">
                <a:solidFill>
                  <a:srgbClr val="7030A0"/>
                </a:solidFill>
                <a:latin typeface="Cooper Black" panose="0208090404030B020404" pitchFamily="18" charset="0"/>
              </a:rPr>
              <a:t>Historical Background</a:t>
            </a:r>
            <a:r>
              <a:rPr lang="ru-RU" sz="3900" b="1" dirty="0">
                <a:solidFill>
                  <a:srgbClr val="7030A0"/>
                </a:solidFill>
                <a:latin typeface="Cooper Black" panose="0208090404030B020404" pitchFamily="18" charset="0"/>
              </a:rPr>
              <a:t> </a:t>
            </a:r>
            <a:r>
              <a:rPr lang="en-US" sz="3900" b="1" dirty="0">
                <a:solidFill>
                  <a:srgbClr val="7030A0"/>
                </a:solidFill>
                <a:latin typeface="Cooper Black" panose="0208090404030B020404" pitchFamily="18" charset="0"/>
              </a:rPr>
              <a:t>#1:</a:t>
            </a:r>
            <a:endParaRPr lang="en-US" sz="3900" dirty="0">
              <a:solidFill>
                <a:srgbClr val="7030A0"/>
              </a:solidFill>
              <a:latin typeface="Cooper Black" panose="0208090404030B020404" pitchFamily="18" charset="0"/>
            </a:endParaRPr>
          </a:p>
        </p:txBody>
      </p:sp>
      <p:sp>
        <p:nvSpPr>
          <p:cNvPr id="18" name="TextBox 17">
            <a:extLst>
              <a:ext uri="{FF2B5EF4-FFF2-40B4-BE49-F238E27FC236}">
                <a16:creationId xmlns:a16="http://schemas.microsoft.com/office/drawing/2014/main" id="{FCA3603D-2CF6-43C4-8732-592E76680E01}"/>
              </a:ext>
            </a:extLst>
          </p:cNvPr>
          <p:cNvSpPr txBox="1"/>
          <p:nvPr/>
        </p:nvSpPr>
        <p:spPr>
          <a:xfrm>
            <a:off x="0" y="1031712"/>
            <a:ext cx="6722474" cy="1631216"/>
          </a:xfrm>
          <a:prstGeom prst="rect">
            <a:avLst/>
          </a:prstGeom>
          <a:noFill/>
        </p:spPr>
        <p:txBody>
          <a:bodyPr wrap="square">
            <a:spAutoFit/>
          </a:bodyPr>
          <a:lstStyle/>
          <a:p>
            <a:pPr marL="285750" indent="-285750">
              <a:buFont typeface="Arial" panose="020B0604020202020204" pitchFamily="34" charset="0"/>
              <a:buChar char="•"/>
            </a:pPr>
            <a:r>
              <a:rPr lang="en-US" sz="2500" b="1" dirty="0">
                <a:solidFill>
                  <a:schemeClr val="bg1"/>
                </a:solidFill>
                <a:latin typeface="Cooper Black" panose="0208090404030B020404" pitchFamily="18" charset="0"/>
              </a:rPr>
              <a:t>18th Century:</a:t>
            </a:r>
            <a:r>
              <a:rPr lang="en-US" sz="2500" dirty="0">
                <a:solidFill>
                  <a:schemeClr val="bg1"/>
                </a:solidFill>
                <a:latin typeface="Cooper Black" panose="0208090404030B020404" pitchFamily="18" charset="0"/>
              </a:rPr>
              <a:t> Mary Wollstonecraft publishes "A Vindication of the Rights of Woman" in 1792, arguing for women's education and equality.</a:t>
            </a:r>
          </a:p>
        </p:txBody>
      </p:sp>
      <p:sp>
        <p:nvSpPr>
          <p:cNvPr id="20" name="Rectangle 2">
            <a:extLst>
              <a:ext uri="{FF2B5EF4-FFF2-40B4-BE49-F238E27FC236}">
                <a16:creationId xmlns:a16="http://schemas.microsoft.com/office/drawing/2014/main" id="{20C07DF6-7E99-45E0-B1B6-F7E6888AFF5E}"/>
              </a:ext>
            </a:extLst>
          </p:cNvPr>
          <p:cNvSpPr>
            <a:spLocks noChangeArrowheads="1"/>
          </p:cNvSpPr>
          <p:nvPr/>
        </p:nvSpPr>
        <p:spPr bwMode="auto">
          <a:xfrm>
            <a:off x="156182" y="4933564"/>
            <a:ext cx="6955971"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a:ln>
                  <a:noFill/>
                </a:ln>
                <a:solidFill>
                  <a:schemeClr val="bg1"/>
                </a:solidFill>
                <a:effectLst/>
                <a:latin typeface="Cooper Black" panose="0208090404030B020404" pitchFamily="18" charset="0"/>
              </a:rPr>
              <a:t>19th Century:</a:t>
            </a:r>
            <a:r>
              <a:rPr kumimoji="0" lang="en-US" altLang="en-US" sz="2500" b="0" i="0" u="none" strike="noStrike" cap="none" normalizeH="0" baseline="0" dirty="0">
                <a:ln>
                  <a:noFill/>
                </a:ln>
                <a:solidFill>
                  <a:schemeClr val="bg1"/>
                </a:solidFill>
                <a:effectLst/>
                <a:latin typeface="Cooper Black" panose="0208090404030B020404" pitchFamily="18" charset="0"/>
              </a:rPr>
              <a:t> The Seneca Falls Convention in 1848 marks the beginning of the women's suffrage movement in the United States.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500" b="0" i="0" u="none" strike="noStrike" cap="none" normalizeH="0" baseline="0" dirty="0">
              <a:ln>
                <a:noFill/>
              </a:ln>
              <a:solidFill>
                <a:schemeClr val="bg1"/>
              </a:solidFill>
              <a:effectLst/>
              <a:latin typeface="Cooper Black" panose="0208090404030B020404" pitchFamily="18" charset="0"/>
            </a:endParaRPr>
          </a:p>
        </p:txBody>
      </p:sp>
      <p:pic>
        <p:nvPicPr>
          <p:cNvPr id="27" name="Рисунок 26">
            <a:extLst>
              <a:ext uri="{FF2B5EF4-FFF2-40B4-BE49-F238E27FC236}">
                <a16:creationId xmlns:a16="http://schemas.microsoft.com/office/drawing/2014/main" id="{A0ABA85A-1A07-4894-981B-C4D811669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0243" y="4359536"/>
            <a:ext cx="4163209" cy="2323652"/>
          </a:xfrm>
          <a:prstGeom prst="rect">
            <a:avLst/>
          </a:prstGeom>
          <a:ln w="76200">
            <a:solidFill>
              <a:srgbClr val="7030A0"/>
            </a:solidFill>
          </a:ln>
        </p:spPr>
      </p:pic>
      <p:sp>
        <p:nvSpPr>
          <p:cNvPr id="9" name="TextBox 8">
            <a:extLst>
              <a:ext uri="{FF2B5EF4-FFF2-40B4-BE49-F238E27FC236}">
                <a16:creationId xmlns:a16="http://schemas.microsoft.com/office/drawing/2014/main" id="{1DFC99D0-6209-4E50-BD6A-DBC3355214AD}"/>
              </a:ext>
            </a:extLst>
          </p:cNvPr>
          <p:cNvSpPr txBox="1"/>
          <p:nvPr/>
        </p:nvSpPr>
        <p:spPr>
          <a:xfrm>
            <a:off x="209006" y="2790278"/>
            <a:ext cx="6588699" cy="201593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1" i="0" u="none" strike="noStrike" cap="none" normalizeH="0" baseline="0" dirty="0">
                <a:ln>
                  <a:noFill/>
                </a:ln>
                <a:solidFill>
                  <a:schemeClr val="bg1"/>
                </a:solidFill>
                <a:effectLst/>
                <a:latin typeface="Cooper Black" panose="0208090404030B020404" pitchFamily="18" charset="0"/>
              </a:rPr>
              <a:t>19th Century:</a:t>
            </a:r>
            <a:r>
              <a:rPr kumimoji="0" lang="en-US" altLang="en-US" sz="2500" b="0" i="0" u="none" strike="noStrike" cap="none" normalizeH="0" baseline="0" dirty="0">
                <a:ln>
                  <a:noFill/>
                </a:ln>
                <a:solidFill>
                  <a:schemeClr val="bg1"/>
                </a:solidFill>
                <a:effectLst/>
                <a:latin typeface="Cooper Black" panose="0208090404030B020404" pitchFamily="18" charset="0"/>
              </a:rPr>
              <a:t> In 1836 women were allowed to enter university to study in America, in </a:t>
            </a:r>
            <a:r>
              <a:rPr lang="en-US" altLang="en-US" sz="2500" dirty="0">
                <a:solidFill>
                  <a:schemeClr val="bg1"/>
                </a:solidFill>
                <a:latin typeface="Cooper Black" panose="0208090404030B020404" pitchFamily="18" charset="0"/>
              </a:rPr>
              <a:t>G</a:t>
            </a:r>
            <a:r>
              <a:rPr kumimoji="0" lang="en-US" altLang="en-US" sz="2500" b="0" i="0" u="none" strike="noStrike" cap="none" normalizeH="0" baseline="0" dirty="0">
                <a:ln>
                  <a:noFill/>
                </a:ln>
                <a:solidFill>
                  <a:schemeClr val="bg1"/>
                </a:solidFill>
                <a:effectLst/>
                <a:latin typeface="Cooper Black" panose="0208090404030B020404" pitchFamily="18" charset="0"/>
              </a:rPr>
              <a:t>ermany in 1908. </a:t>
            </a:r>
            <a:r>
              <a:rPr lang="en-US" altLang="en-US" sz="2500" dirty="0">
                <a:solidFill>
                  <a:schemeClr val="bg1"/>
                </a:solidFill>
                <a:latin typeface="Cooper Black" panose="0208090404030B020404" pitchFamily="18" charset="0"/>
              </a:rPr>
              <a:t>B</a:t>
            </a:r>
            <a:r>
              <a:rPr kumimoji="0" lang="en-US" altLang="en-US" sz="2500" b="0" i="0" u="none" strike="noStrike" cap="none" normalizeH="0" baseline="0" dirty="0">
                <a:ln>
                  <a:noFill/>
                </a:ln>
                <a:solidFill>
                  <a:schemeClr val="bg1"/>
                </a:solidFill>
                <a:effectLst/>
                <a:latin typeface="Cooper Black" panose="0208090404030B020404" pitchFamily="18" charset="0"/>
              </a:rPr>
              <a:t>ut despite this, women faced big problems there</a:t>
            </a:r>
          </a:p>
        </p:txBody>
      </p:sp>
      <p:pic>
        <p:nvPicPr>
          <p:cNvPr id="4" name="Рисунок 3">
            <a:extLst>
              <a:ext uri="{FF2B5EF4-FFF2-40B4-BE49-F238E27FC236}">
                <a16:creationId xmlns:a16="http://schemas.microsoft.com/office/drawing/2014/main" id="{1C655136-E5E5-4CA9-8B45-794192499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153" y="775128"/>
            <a:ext cx="4673551" cy="3103930"/>
          </a:xfrm>
          <a:prstGeom prst="rect">
            <a:avLst/>
          </a:prstGeom>
          <a:solidFill>
            <a:srgbClr val="7030A0"/>
          </a:solidFill>
          <a:ln w="76200">
            <a:solidFill>
              <a:srgbClr val="7030A0"/>
            </a:solidFill>
          </a:ln>
        </p:spPr>
      </p:pic>
    </p:spTree>
    <p:extLst>
      <p:ext uri="{BB962C8B-B14F-4D97-AF65-F5344CB8AC3E}">
        <p14:creationId xmlns:p14="http://schemas.microsoft.com/office/powerpoint/2010/main" val="96385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500"/>
                                        <p:tgtEl>
                                          <p:spTgt spid="9"/>
                                        </p:tgtEl>
                                      </p:cBhvr>
                                    </p:animEffect>
                                  </p:childTnLst>
                                </p:cTn>
                              </p:par>
                              <p:par>
                                <p:cTn id="13" presetID="10" presetClass="entr" presetSubtype="0" fill="hold" nodeType="withEffect">
                                  <p:stCondLst>
                                    <p:cond delay="1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1500"/>
                                        <p:tgtEl>
                                          <p:spTgt spid="20"/>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209006" y="333102"/>
            <a:ext cx="9144000" cy="535577"/>
          </a:xfrm>
        </p:spPr>
        <p:txBody>
          <a:bodyPr>
            <a:noAutofit/>
          </a:bodyPr>
          <a:lstStyle/>
          <a:p>
            <a:pPr algn="l"/>
            <a:r>
              <a:rPr lang="en-US" sz="3900" b="1" dirty="0">
                <a:solidFill>
                  <a:srgbClr val="7030A0"/>
                </a:solidFill>
                <a:latin typeface="Cooper Black" panose="0208090404030B020404" pitchFamily="18" charset="0"/>
              </a:rPr>
              <a:t>Historical Background</a:t>
            </a:r>
            <a:r>
              <a:rPr lang="ru-RU" sz="3900" b="1" dirty="0">
                <a:solidFill>
                  <a:srgbClr val="7030A0"/>
                </a:solidFill>
                <a:latin typeface="Cooper Black" panose="0208090404030B020404" pitchFamily="18" charset="0"/>
              </a:rPr>
              <a:t> </a:t>
            </a:r>
            <a:r>
              <a:rPr lang="en-US" sz="3900" b="1" dirty="0">
                <a:solidFill>
                  <a:srgbClr val="7030A0"/>
                </a:solidFill>
                <a:latin typeface="Cooper Black" panose="0208090404030B020404" pitchFamily="18" charset="0"/>
              </a:rPr>
              <a:t>#2:</a:t>
            </a:r>
            <a:endParaRPr lang="en-US" sz="3900" dirty="0">
              <a:solidFill>
                <a:srgbClr val="7030A0"/>
              </a:solidFill>
              <a:latin typeface="Cooper Black" panose="0208090404030B020404" pitchFamily="18" charset="0"/>
            </a:endParaRPr>
          </a:p>
        </p:txBody>
      </p:sp>
      <p:sp>
        <p:nvSpPr>
          <p:cNvPr id="22" name="TextBox 21">
            <a:extLst>
              <a:ext uri="{FF2B5EF4-FFF2-40B4-BE49-F238E27FC236}">
                <a16:creationId xmlns:a16="http://schemas.microsoft.com/office/drawing/2014/main" id="{2499DA00-4001-47CA-A98B-D11B351DAC2C}"/>
              </a:ext>
            </a:extLst>
          </p:cNvPr>
          <p:cNvSpPr txBox="1"/>
          <p:nvPr/>
        </p:nvSpPr>
        <p:spPr>
          <a:xfrm>
            <a:off x="209006" y="990017"/>
            <a:ext cx="6097088" cy="1246495"/>
          </a:xfrm>
          <a:prstGeom prst="rect">
            <a:avLst/>
          </a:prstGeom>
          <a:noFill/>
        </p:spPr>
        <p:txBody>
          <a:bodyPr wrap="square">
            <a:spAutoFit/>
          </a:bodyPr>
          <a:lstStyle/>
          <a:p>
            <a:pPr>
              <a:buFont typeface="Arial" panose="020B0604020202020204" pitchFamily="34" charset="0"/>
              <a:buChar char="•"/>
            </a:pPr>
            <a:r>
              <a:rPr lang="en-US" sz="2500" b="1" dirty="0">
                <a:solidFill>
                  <a:schemeClr val="bg1"/>
                </a:solidFill>
                <a:latin typeface="Cooper Black" panose="0208090404030B020404" pitchFamily="18" charset="0"/>
              </a:rPr>
              <a:t>1920:</a:t>
            </a:r>
            <a:r>
              <a:rPr lang="en-US" sz="2500" dirty="0">
                <a:solidFill>
                  <a:schemeClr val="bg1"/>
                </a:solidFill>
                <a:latin typeface="Cooper Black" panose="0208090404030B020404" pitchFamily="18" charset="0"/>
              </a:rPr>
              <a:t> The 19th Amendment to the U.S. Constitution grants women the right to vote.</a:t>
            </a:r>
          </a:p>
        </p:txBody>
      </p:sp>
      <p:pic>
        <p:nvPicPr>
          <p:cNvPr id="25" name="Рисунок 24">
            <a:extLst>
              <a:ext uri="{FF2B5EF4-FFF2-40B4-BE49-F238E27FC236}">
                <a16:creationId xmlns:a16="http://schemas.microsoft.com/office/drawing/2014/main" id="{915546D4-F4DB-493D-BB3B-78A2CE767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9171" y="413979"/>
            <a:ext cx="4786803" cy="3015021"/>
          </a:xfrm>
          <a:prstGeom prst="rect">
            <a:avLst/>
          </a:prstGeom>
          <a:ln w="76200">
            <a:solidFill>
              <a:srgbClr val="7030A0"/>
            </a:solidFill>
          </a:ln>
        </p:spPr>
      </p:pic>
      <p:sp>
        <p:nvSpPr>
          <p:cNvPr id="10" name="TextBox 9">
            <a:extLst>
              <a:ext uri="{FF2B5EF4-FFF2-40B4-BE49-F238E27FC236}">
                <a16:creationId xmlns:a16="http://schemas.microsoft.com/office/drawing/2014/main" id="{DACB06C3-6086-4342-9E15-3ABC114AAF77}"/>
              </a:ext>
            </a:extLst>
          </p:cNvPr>
          <p:cNvSpPr txBox="1"/>
          <p:nvPr/>
        </p:nvSpPr>
        <p:spPr>
          <a:xfrm>
            <a:off x="152977" y="2493847"/>
            <a:ext cx="6097088" cy="1631216"/>
          </a:xfrm>
          <a:prstGeom prst="rect">
            <a:avLst/>
          </a:prstGeom>
          <a:noFill/>
        </p:spPr>
        <p:txBody>
          <a:bodyPr wrap="square">
            <a:spAutoFit/>
          </a:bodyPr>
          <a:lstStyle/>
          <a:p>
            <a:pPr>
              <a:buFont typeface="Arial" panose="020B0604020202020204" pitchFamily="34" charset="0"/>
              <a:buChar char="•"/>
            </a:pPr>
            <a:r>
              <a:rPr lang="ru-RU" sz="2500" b="1" dirty="0">
                <a:solidFill>
                  <a:schemeClr val="bg1"/>
                </a:solidFill>
                <a:latin typeface="Cooper Black" panose="0208090404030B020404" pitchFamily="18" charset="0"/>
              </a:rPr>
              <a:t>1966</a:t>
            </a:r>
            <a:r>
              <a:rPr lang="en-US" sz="2500" b="1" dirty="0">
                <a:solidFill>
                  <a:schemeClr val="bg1"/>
                </a:solidFill>
                <a:latin typeface="Cooper Black" panose="0208090404030B020404" pitchFamily="18" charset="0"/>
              </a:rPr>
              <a:t>: Creation of NOW (National Organization of Women), the fight for legalization of abortions, lesbian rights, anti-discrimination, etc.</a:t>
            </a:r>
            <a:endParaRPr lang="en-US" sz="2500" dirty="0">
              <a:solidFill>
                <a:schemeClr val="bg1"/>
              </a:solidFill>
              <a:latin typeface="Cooper Black" panose="0208090404030B020404" pitchFamily="18" charset="0"/>
            </a:endParaRPr>
          </a:p>
        </p:txBody>
      </p:sp>
      <p:pic>
        <p:nvPicPr>
          <p:cNvPr id="4" name="Рисунок 3">
            <a:extLst>
              <a:ext uri="{FF2B5EF4-FFF2-40B4-BE49-F238E27FC236}">
                <a16:creationId xmlns:a16="http://schemas.microsoft.com/office/drawing/2014/main" id="{4F435D74-8896-47F7-827B-4E615AFBE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953" y="3765371"/>
            <a:ext cx="3697021" cy="2934144"/>
          </a:xfrm>
          <a:prstGeom prst="rect">
            <a:avLst/>
          </a:prstGeom>
          <a:ln w="76200">
            <a:solidFill>
              <a:srgbClr val="7030A0"/>
            </a:solidFill>
          </a:ln>
        </p:spPr>
      </p:pic>
      <p:sp>
        <p:nvSpPr>
          <p:cNvPr id="16" name="TextBox 15">
            <a:extLst>
              <a:ext uri="{FF2B5EF4-FFF2-40B4-BE49-F238E27FC236}">
                <a16:creationId xmlns:a16="http://schemas.microsoft.com/office/drawing/2014/main" id="{13BF8E70-831A-4F0A-8662-1C15DFE32341}"/>
              </a:ext>
            </a:extLst>
          </p:cNvPr>
          <p:cNvSpPr txBox="1"/>
          <p:nvPr/>
        </p:nvSpPr>
        <p:spPr>
          <a:xfrm>
            <a:off x="152977" y="4464582"/>
            <a:ext cx="6991894" cy="2015936"/>
          </a:xfrm>
          <a:prstGeom prst="rect">
            <a:avLst/>
          </a:prstGeom>
          <a:noFill/>
        </p:spPr>
        <p:txBody>
          <a:bodyPr wrap="square">
            <a:spAutoFit/>
          </a:bodyPr>
          <a:lstStyle/>
          <a:p>
            <a:pPr>
              <a:buFont typeface="Arial" panose="020B0604020202020204" pitchFamily="34" charset="0"/>
              <a:buChar char="•"/>
            </a:pPr>
            <a:r>
              <a:rPr lang="en-US" sz="2500" b="1" dirty="0">
                <a:solidFill>
                  <a:schemeClr val="bg1"/>
                </a:solidFill>
                <a:latin typeface="Cooper Black" panose="0208090404030B020404" pitchFamily="18" charset="0"/>
              </a:rPr>
              <a:t>1973: The U.S. Supreme Court's Roe v. Wade case legalized abortion nationwide. In the GDR (East Germany), abortion became legal in the first 12 weeks in 1972, in the FRG (West Germany) in 1974</a:t>
            </a:r>
            <a:endParaRPr lang="en-US" sz="250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66326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500"/>
                                        <p:tgtEl>
                                          <p:spTgt spid="2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1500"/>
                                        <p:tgtEl>
                                          <p:spTgt spid="1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57A12C5C-26CF-409C-B0CF-1AEC0471B5D1}"/>
              </a:ext>
            </a:extLst>
          </p:cNvPr>
          <p:cNvSpPr>
            <a:spLocks noGrp="1"/>
          </p:cNvSpPr>
          <p:nvPr>
            <p:ph type="ctrTitle"/>
          </p:nvPr>
        </p:nvSpPr>
        <p:spPr>
          <a:xfrm>
            <a:off x="107544" y="1171622"/>
            <a:ext cx="11976911" cy="1280160"/>
          </a:xfrm>
        </p:spPr>
        <p:txBody>
          <a:bodyPr>
            <a:noAutofit/>
          </a:bodyPr>
          <a:lstStyle/>
          <a:p>
            <a:r>
              <a:rPr lang="en-US" sz="4000" dirty="0">
                <a:solidFill>
                  <a:srgbClr val="7030A0"/>
                </a:solidFill>
                <a:latin typeface="Britannic Bold" panose="020B0903060703020204" pitchFamily="34" charset="0"/>
              </a:rPr>
              <a:t>Some of you will say that "but that was before, now there is no discrimination against women, now almost everywhere there is equality of women and men, isn’t it?."</a:t>
            </a:r>
          </a:p>
        </p:txBody>
      </p:sp>
      <p:pic>
        <p:nvPicPr>
          <p:cNvPr id="4" name="Рисунок 3">
            <a:extLst>
              <a:ext uri="{FF2B5EF4-FFF2-40B4-BE49-F238E27FC236}">
                <a16:creationId xmlns:a16="http://schemas.microsoft.com/office/drawing/2014/main" id="{35990ED6-D542-4E92-B098-3AFD4522B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937" y="2308616"/>
            <a:ext cx="8087795" cy="4549384"/>
          </a:xfrm>
          <a:prstGeom prst="rect">
            <a:avLst/>
          </a:prstGeom>
        </p:spPr>
      </p:pic>
      <p:pic>
        <p:nvPicPr>
          <p:cNvPr id="7" name="Рисунок 6">
            <a:extLst>
              <a:ext uri="{FF2B5EF4-FFF2-40B4-BE49-F238E27FC236}">
                <a16:creationId xmlns:a16="http://schemas.microsoft.com/office/drawing/2014/main" id="{D405F6AF-A3FF-449C-9619-113BB9563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623" y="4491944"/>
            <a:ext cx="1969133" cy="1969133"/>
          </a:xfrm>
          <a:prstGeom prst="rect">
            <a:avLst/>
          </a:prstGeom>
        </p:spPr>
      </p:pic>
      <p:sp>
        <p:nvSpPr>
          <p:cNvPr id="11" name="Заголовок 13">
            <a:extLst>
              <a:ext uri="{FF2B5EF4-FFF2-40B4-BE49-F238E27FC236}">
                <a16:creationId xmlns:a16="http://schemas.microsoft.com/office/drawing/2014/main" id="{A5BFD3B6-5F26-43BE-8BB5-A6ACC6D1D48A}"/>
              </a:ext>
            </a:extLst>
          </p:cNvPr>
          <p:cNvSpPr txBox="1">
            <a:spLocks/>
          </p:cNvSpPr>
          <p:nvPr/>
        </p:nvSpPr>
        <p:spPr>
          <a:xfrm>
            <a:off x="5225904" y="3011169"/>
            <a:ext cx="6950480" cy="344990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chemeClr val="bg1"/>
                </a:solidFill>
                <a:latin typeface="Britannic Bold" panose="020B0903060703020204" pitchFamily="34" charset="0"/>
              </a:rPr>
              <a:t>Yes, the situation has become much better thanks to feminists, however, there are still problems in international society which I will tell you about now</a:t>
            </a:r>
          </a:p>
        </p:txBody>
      </p:sp>
    </p:spTree>
    <p:extLst>
      <p:ext uri="{BB962C8B-B14F-4D97-AF65-F5344CB8AC3E}">
        <p14:creationId xmlns:p14="http://schemas.microsoft.com/office/powerpoint/2010/main" val="1244702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2013</TotalTime>
  <Words>1013</Words>
  <Application>Microsoft Office PowerPoint</Application>
  <PresentationFormat>Широкоэкранный</PresentationFormat>
  <Paragraphs>60</Paragraphs>
  <Slides>20</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20</vt:i4>
      </vt:variant>
    </vt:vector>
  </HeadingPairs>
  <TitlesOfParts>
    <vt:vector size="26" baseType="lpstr">
      <vt:lpstr>Arial</vt:lpstr>
      <vt:lpstr>Britannic Bold</vt:lpstr>
      <vt:lpstr>Calibri</vt:lpstr>
      <vt:lpstr>Calibri Light</vt:lpstr>
      <vt:lpstr>Cooper Black</vt:lpstr>
      <vt:lpstr>Тема Office</vt:lpstr>
      <vt:lpstr>Woman Rights</vt:lpstr>
      <vt:lpstr>Woman Rights</vt:lpstr>
      <vt:lpstr>What are Women's Rights?</vt:lpstr>
      <vt:lpstr>The role of women in society before:</vt:lpstr>
      <vt:lpstr>Stereotypical woman in society :</vt:lpstr>
      <vt:lpstr>So to fight these stereotypes and for women's rights feminism was invented!</vt:lpstr>
      <vt:lpstr>Historical Background #1:</vt:lpstr>
      <vt:lpstr>Historical Background #2:</vt:lpstr>
      <vt:lpstr>Some of you will say that "but that was before, now there is no discrimination against women, now almost everywhere there is equality of women and men, isn’t it?."</vt:lpstr>
      <vt:lpstr>Problem #1: Career for women.</vt:lpstr>
      <vt:lpstr>Презентация PowerPoint</vt:lpstr>
      <vt:lpstr>Problem #2 Children are only a woman's responsibility</vt:lpstr>
      <vt:lpstr>Problem #3.1: Women in Sport.</vt:lpstr>
      <vt:lpstr>Problem #3.2: sexualization of women's uniforms in sports </vt:lpstr>
      <vt:lpstr>Problem #4.1: Sexual violence and harassment:</vt:lpstr>
      <vt:lpstr>Problem #4.2: "You shouldn't have dressed like that“ :</vt:lpstr>
      <vt:lpstr>Problem #5: Education and professional development:</vt:lpstr>
      <vt:lpstr>Problem #6: Political participation:</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sasha zbaranska</dc:creator>
  <cp:lastModifiedBy>sasha zbaranska</cp:lastModifiedBy>
  <cp:revision>151</cp:revision>
  <dcterms:created xsi:type="dcterms:W3CDTF">2024-06-14T07:47:32Z</dcterms:created>
  <dcterms:modified xsi:type="dcterms:W3CDTF">2024-06-27T20:16:15Z</dcterms:modified>
</cp:coreProperties>
</file>